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77"/>
  </p:notesMasterIdLst>
  <p:handoutMasterIdLst>
    <p:handoutMasterId r:id="rId78"/>
  </p:handoutMasterIdLst>
  <p:sldIdLst>
    <p:sldId id="262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7" r:id="rId11"/>
    <p:sldId id="366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7" r:id="rId27"/>
    <p:sldId id="388" r:id="rId28"/>
    <p:sldId id="382" r:id="rId29"/>
    <p:sldId id="383" r:id="rId30"/>
    <p:sldId id="384" r:id="rId31"/>
    <p:sldId id="385" r:id="rId32"/>
    <p:sldId id="386" r:id="rId33"/>
    <p:sldId id="389" r:id="rId34"/>
    <p:sldId id="390" r:id="rId35"/>
    <p:sldId id="391" r:id="rId36"/>
    <p:sldId id="392" r:id="rId37"/>
    <p:sldId id="393" r:id="rId38"/>
    <p:sldId id="394" r:id="rId39"/>
    <p:sldId id="396" r:id="rId40"/>
    <p:sldId id="395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3" r:id="rId57"/>
    <p:sldId id="414" r:id="rId58"/>
    <p:sldId id="412" r:id="rId59"/>
    <p:sldId id="415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260" r:id="rId76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DF79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71" autoAdjust="0"/>
    <p:restoredTop sz="94660"/>
  </p:normalViewPr>
  <p:slideViewPr>
    <p:cSldViewPr>
      <p:cViewPr varScale="1">
        <p:scale>
          <a:sx n="65" d="100"/>
          <a:sy n="65" d="100"/>
        </p:scale>
        <p:origin x="1104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08/12/2021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08/12/2021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1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837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593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83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86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2572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981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528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2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09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569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317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249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65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350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73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003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6587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631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701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00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201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33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868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799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334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551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9519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9752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8648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331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68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468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88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3734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911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955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4144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2320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412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521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073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14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047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254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48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1049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9043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9301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463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7975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60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81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174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10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2E9A38-69AF-4D70-8617-F9228A3433F0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499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F72FDC-8B3A-4365-9B4B-28AA7A8B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30FFFB5-F084-4728-BDA6-5A1F11E2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0C7EB7A6-0605-450A-B05A-26F0DC146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1C6228-83F8-4C6C-85A9-45E119AF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4300" dirty="0">
                <a:latin typeface="Calibri" panose="020F0502020204030204" pitchFamily="34" charset="0"/>
              </a:rPr>
              <a:t>UF06: POO. Introducción a la persistencia en BD</a:t>
            </a:r>
          </a:p>
          <a:p>
            <a:pPr algn="ctr" eaLnBrk="1" hangingPunct="1"/>
            <a:r>
              <a:rPr lang="es-ES" sz="2400" dirty="0"/>
              <a:t>Tema 14 Diseño de programas para la gestión de bases de datos relacionales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3BFDA-2FB0-4234-8F3F-9869597B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57" y="3634097"/>
            <a:ext cx="2543322" cy="3622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12873"/>
            <a:ext cx="11186732" cy="646331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https://dev.mysql.com/downloads/connector/j/5.1.html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05B3C1-B610-4339-801D-401ED283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924" y="1959204"/>
            <a:ext cx="5860152" cy="465313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6E2E69D-1A9C-48D1-81BA-27C913BACC56}"/>
              </a:ext>
            </a:extLst>
          </p:cNvPr>
          <p:cNvSpPr/>
          <p:nvPr/>
        </p:nvSpPr>
        <p:spPr>
          <a:xfrm>
            <a:off x="3359696" y="6237312"/>
            <a:ext cx="2376264" cy="288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6512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68" y="1844824"/>
            <a:ext cx="11186732" cy="2616101"/>
          </a:xfr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Obtendremos un archivo comprimido que contendrá el </a:t>
            </a:r>
            <a:r>
              <a:rPr lang="es-ES" sz="3600" b="1" dirty="0"/>
              <a:t>conector JDBC</a:t>
            </a:r>
            <a:r>
              <a:rPr lang="es-ES" sz="3600" dirty="0"/>
              <a:t>.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Debemos incluir en nuestro proyecto el archivo cuyo </a:t>
            </a:r>
            <a:r>
              <a:rPr lang="es-ES" sz="3600" b="1" dirty="0"/>
              <a:t>nombre contenga “bin.jar</a:t>
            </a:r>
            <a:r>
              <a:rPr lang="es-ES" sz="3600" dirty="0"/>
              <a:t>”.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68" y="1844824"/>
            <a:ext cx="11186732" cy="3724096"/>
          </a:xfr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Para </a:t>
            </a:r>
            <a:r>
              <a:rPr lang="es-ES" sz="3600" b="1" dirty="0"/>
              <a:t>añadir esta librería a nuestro proyecto en Eclipse </a:t>
            </a:r>
            <a:r>
              <a:rPr lang="es-ES" sz="3600" dirty="0"/>
              <a:t>se hace clicando con el botón derecho del ratón sobre la carpeta del proyecto en la ventana del explorador de Eclipse.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En el menú emergente, seleccionamos la opción “</a:t>
            </a:r>
            <a:r>
              <a:rPr lang="es-ES" sz="3600" b="1" dirty="0" err="1"/>
              <a:t>Build</a:t>
            </a:r>
            <a:r>
              <a:rPr lang="es-ES" sz="3600" b="1" dirty="0"/>
              <a:t> </a:t>
            </a:r>
            <a:r>
              <a:rPr lang="es-ES" sz="3600" b="1" dirty="0" err="1"/>
              <a:t>Path</a:t>
            </a:r>
            <a:r>
              <a:rPr lang="es-ES" sz="3600" b="1" dirty="0"/>
              <a:t> -&gt; Configure </a:t>
            </a:r>
            <a:r>
              <a:rPr lang="es-ES" sz="3600" b="1" dirty="0" err="1"/>
              <a:t>build</a:t>
            </a:r>
            <a:r>
              <a:rPr lang="es-ES" sz="3600" b="1" dirty="0"/>
              <a:t> </a:t>
            </a:r>
            <a:r>
              <a:rPr lang="es-ES" sz="3600" b="1" dirty="0" err="1"/>
              <a:t>path</a:t>
            </a:r>
            <a:r>
              <a:rPr lang="es-ES" sz="3600" dirty="0"/>
              <a:t>…”.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949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3AE9FF-B22C-421A-B53A-C4C8615A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308985"/>
            <a:ext cx="6821421" cy="521808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9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488E782-9CD1-4740-AED5-776B4E419569}"/>
              </a:ext>
            </a:extLst>
          </p:cNvPr>
          <p:cNvSpPr/>
          <p:nvPr/>
        </p:nvSpPr>
        <p:spPr>
          <a:xfrm>
            <a:off x="1127448" y="1412776"/>
            <a:ext cx="105851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Añadiremos la librería JDBC a nuestro proyecto desde el botón “</a:t>
            </a:r>
            <a:r>
              <a:rPr lang="es-ES" sz="2800" dirty="0" err="1"/>
              <a:t>Add</a:t>
            </a:r>
            <a:r>
              <a:rPr lang="es-ES" sz="2800" dirty="0"/>
              <a:t> </a:t>
            </a:r>
            <a:r>
              <a:rPr lang="es-ES" sz="2800" dirty="0" err="1"/>
              <a:t>External</a:t>
            </a:r>
            <a:r>
              <a:rPr lang="es-ES" sz="2800" dirty="0"/>
              <a:t> </a:t>
            </a:r>
            <a:r>
              <a:rPr lang="es-ES" sz="2800" dirty="0" err="1"/>
              <a:t>JARs</a:t>
            </a:r>
            <a:r>
              <a:rPr lang="es-ES" sz="2800" dirty="0"/>
              <a:t>… y seleccionaremos el archivo “bin.jar” que habremos descomprimido. </a:t>
            </a:r>
          </a:p>
          <a:p>
            <a:r>
              <a:rPr lang="es-ES" sz="2800" dirty="0"/>
              <a:t>Veremos que en nuestro proyecto aparecerá la librería JDBC</a:t>
            </a:r>
            <a:endParaRPr lang="ca-ES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E2E70C-1705-42B3-BC8B-F352188B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659" y="3396494"/>
            <a:ext cx="5118682" cy="2927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68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488E782-9CD1-4740-AED5-776B4E419569}"/>
              </a:ext>
            </a:extLst>
          </p:cNvPr>
          <p:cNvSpPr/>
          <p:nvPr/>
        </p:nvSpPr>
        <p:spPr>
          <a:xfrm>
            <a:off x="838200" y="1579914"/>
            <a:ext cx="105851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Crearemos una </a:t>
            </a:r>
            <a:r>
              <a:rPr lang="es-ES" sz="2800" b="1" dirty="0"/>
              <a:t>clase específica</a:t>
            </a:r>
            <a:r>
              <a:rPr lang="es-ES" sz="2800" dirty="0"/>
              <a:t> para trabajar con la base de datos que llamaremos “</a:t>
            </a:r>
            <a:r>
              <a:rPr lang="es-ES" sz="2800" dirty="0" err="1"/>
              <a:t>GestionBDD</a:t>
            </a:r>
            <a:r>
              <a:rPr lang="es-ES" sz="2800" dirty="0"/>
              <a:t>”.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ella incluiremos todo el código que se encargará de realizar </a:t>
            </a:r>
            <a:r>
              <a:rPr lang="es-ES" sz="2800" b="1" dirty="0"/>
              <a:t>las operaciones sobre la base de datos</a:t>
            </a:r>
            <a:r>
              <a:rPr lang="es-ES" sz="2800" dirty="0"/>
              <a:t>, </a:t>
            </a:r>
            <a:r>
              <a:rPr lang="es-ES" sz="2800" b="1" dirty="0"/>
              <a:t>separándolo así de la lógica y la vista de nuestra aplicación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724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488E782-9CD1-4740-AED5-776B4E419569}"/>
              </a:ext>
            </a:extLst>
          </p:cNvPr>
          <p:cNvSpPr/>
          <p:nvPr/>
        </p:nvSpPr>
        <p:spPr>
          <a:xfrm>
            <a:off x="838200" y="1579914"/>
            <a:ext cx="1058517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primer lugar, declararemos unos atributos estáticos de la clase para guardar los datos de conexión y conectarnos al servidor: 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b="1" dirty="0"/>
              <a:t>servidor</a:t>
            </a:r>
            <a:r>
              <a:rPr lang="es-ES" sz="2800" dirty="0"/>
              <a:t> donde se encuentra la base de datos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/>
              <a:t>nombre</a:t>
            </a:r>
            <a:r>
              <a:rPr lang="es-ES" sz="2800" dirty="0"/>
              <a:t> de la base de datos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/>
              <a:t>usuario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</a:t>
            </a:r>
            <a:r>
              <a:rPr lang="es-ES" sz="2800" b="1" dirty="0"/>
              <a:t>contraseña</a:t>
            </a:r>
            <a:r>
              <a:rPr lang="es-E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800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488E782-9CD1-4740-AED5-776B4E419569}"/>
              </a:ext>
            </a:extLst>
          </p:cNvPr>
          <p:cNvSpPr/>
          <p:nvPr/>
        </p:nvSpPr>
        <p:spPr>
          <a:xfrm>
            <a:off x="838200" y="1579914"/>
            <a:ext cx="105851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Además, crearemos también un atributo de tipo “</a:t>
            </a:r>
            <a:r>
              <a:rPr lang="es-ES" sz="2800" dirty="0" err="1"/>
              <a:t>Connection</a:t>
            </a:r>
            <a:r>
              <a:rPr lang="es-ES" sz="2800" dirty="0"/>
              <a:t>”, que se encargará de guardar los datos de la conexión y, a través de él, podremos ejecutar sentencias sobre la base de datos: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65BE716-6A17-47F4-8DB2-17E12CFA1CAD}"/>
              </a:ext>
            </a:extLst>
          </p:cNvPr>
          <p:cNvSpPr/>
          <p:nvPr/>
        </p:nvSpPr>
        <p:spPr>
          <a:xfrm>
            <a:off x="1578722" y="3417919"/>
            <a:ext cx="10367936" cy="3371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spcBef>
                <a:spcPts val="36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sz="2400" b="1" spc="-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400" b="1" spc="-1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GestionBDD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428625">
              <a:lnSpc>
                <a:spcPct val="157000"/>
              </a:lnSpc>
              <a:spcBef>
                <a:spcPts val="63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datosConexion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jdbc:mysql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://localhost/";</a:t>
            </a:r>
            <a:r>
              <a:rPr lang="en-US" sz="2400" b="1" spc="-26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sz="2400" b="1" spc="-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baseDatos</a:t>
            </a:r>
            <a:r>
              <a:rPr lang="en-US" sz="2400" b="1" spc="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miBDD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";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"root";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"12345";</a:t>
            </a:r>
            <a:r>
              <a:rPr lang="en-US" sz="2400" b="1" spc="-26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ca-E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65BE716-6A17-47F4-8DB2-17E12CFA1CAD}"/>
              </a:ext>
            </a:extLst>
          </p:cNvPr>
          <p:cNvSpPr/>
          <p:nvPr/>
        </p:nvSpPr>
        <p:spPr>
          <a:xfrm>
            <a:off x="748182" y="3131930"/>
            <a:ext cx="11108458" cy="3448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spcBef>
                <a:spcPts val="36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sz="2400" b="1" spc="-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400" b="1" spc="-1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GestionBDD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428625">
              <a:lnSpc>
                <a:spcPct val="157000"/>
              </a:lnSpc>
              <a:spcBef>
                <a:spcPts val="63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datosConexion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jdbc:mysql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://localhost:</a:t>
            </a:r>
            <a:r>
              <a:rPr lang="en-US" sz="2400" b="1" dirty="0">
                <a:solidFill>
                  <a:srgbClr val="00B05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3306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/ " </a:t>
            </a:r>
          </a:p>
          <a:p>
            <a:pPr marL="540385" marR="428625">
              <a:lnSpc>
                <a:spcPct val="157000"/>
              </a:lnSpc>
              <a:spcBef>
                <a:spcPts val="63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sz="2400" b="1" spc="-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baseDatos</a:t>
            </a:r>
            <a:r>
              <a:rPr lang="en-US" sz="2400" b="1" spc="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miBDD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";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"root";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"12345";</a:t>
            </a:r>
            <a:r>
              <a:rPr lang="en-US" sz="2400" b="1" spc="-26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ca-E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199456" y="1544757"/>
            <a:ext cx="10441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En el caso anterior usamos el </a:t>
            </a:r>
            <a:r>
              <a:rPr lang="es-ES" sz="2800" b="1" dirty="0"/>
              <a:t>puerto por defecto</a:t>
            </a:r>
            <a:r>
              <a:rPr lang="es-ES" sz="2800" dirty="0"/>
              <a:t>, que es el </a:t>
            </a:r>
            <a:r>
              <a:rPr lang="es-ES" sz="2800" b="1" dirty="0"/>
              <a:t>3306</a:t>
            </a:r>
            <a:r>
              <a:rPr lang="es-ES" sz="2800" dirty="0"/>
              <a:t> (no hay que especificarlo), pero si usásemos otros, sí que tendríamos que indicarlo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281514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65BE716-6A17-47F4-8DB2-17E12CFA1CAD}"/>
              </a:ext>
            </a:extLst>
          </p:cNvPr>
          <p:cNvSpPr/>
          <p:nvPr/>
        </p:nvSpPr>
        <p:spPr>
          <a:xfrm>
            <a:off x="748182" y="3131930"/>
            <a:ext cx="11108458" cy="3448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spcBef>
                <a:spcPts val="36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n-US" sz="2400" b="1" spc="-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2400" b="1" spc="-1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GestionBDD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428625">
              <a:lnSpc>
                <a:spcPct val="157000"/>
              </a:lnSpc>
              <a:spcBef>
                <a:spcPts val="63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datosConexion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jdbc:mysql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://localhost:</a:t>
            </a:r>
            <a:r>
              <a:rPr lang="en-US" sz="2400" b="1" dirty="0">
                <a:solidFill>
                  <a:srgbClr val="00B05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3306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/ " </a:t>
            </a:r>
          </a:p>
          <a:p>
            <a:pPr marL="540385" marR="428625">
              <a:lnSpc>
                <a:spcPct val="157000"/>
              </a:lnSpc>
              <a:spcBef>
                <a:spcPts val="635"/>
              </a:spcBef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sz="2400" b="1" spc="-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baseDatos</a:t>
            </a:r>
            <a:r>
              <a:rPr lang="en-US" sz="2400" b="1" spc="2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400" b="1" dirty="0" err="1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miBDD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";</a:t>
            </a:r>
            <a:endParaRPr lang="ca-E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 err="1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usuario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"root";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 static String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= "12345";</a:t>
            </a:r>
            <a:r>
              <a:rPr lang="en-US" sz="2400" b="1" spc="-26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40385" marR="1618615">
              <a:lnSpc>
                <a:spcPct val="157000"/>
              </a:lnSpc>
              <a:spcAft>
                <a:spcPts val="0"/>
              </a:spcAft>
            </a:pP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en-US" sz="2400" b="1" spc="5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Connection</a:t>
            </a:r>
            <a:r>
              <a:rPr lang="en-US" sz="2400" b="1" spc="10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con</a:t>
            </a:r>
            <a:r>
              <a:rPr lang="en-US" sz="2400" b="1" dirty="0">
                <a:latin typeface="Arial MT"/>
                <a:ea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ca-E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199456" y="1544757"/>
            <a:ext cx="10441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Vamos a crear el constructor de nuestra clase “</a:t>
            </a:r>
            <a:r>
              <a:rPr lang="es-ES" sz="2800" dirty="0" err="1"/>
              <a:t>GestionBDD</a:t>
            </a:r>
            <a:r>
              <a:rPr lang="es-ES" sz="2800" dirty="0"/>
              <a:t>”, en el que estableceremos la conexión con la base de datos con los datos contenidos en los atributos de la clase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282444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688"/>
            <a:ext cx="11018440" cy="781968"/>
          </a:xfrm>
        </p:spPr>
        <p:txBody>
          <a:bodyPr/>
          <a:lstStyle/>
          <a:p>
            <a:r>
              <a:rPr lang="es-ES" sz="4400" b="1" dirty="0"/>
              <a:t>Qué vamos a aprender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31779"/>
            <a:ext cx="11018440" cy="4401205"/>
          </a:xfr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4000" dirty="0"/>
              <a:t>•	Crear aplicaciones que almacenen y trabajen con datos de una base de datos.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4000" dirty="0"/>
              <a:t>•	Realizar operaciones de inserción, modificación y borrado sobre una base de datos.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4000" dirty="0"/>
              <a:t>•	Recuperar los datos de una base de datos y trabajar con ellos desde Java.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838200" y="1425176"/>
            <a:ext cx="11353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public</a:t>
            </a:r>
            <a:r>
              <a:rPr lang="es-ES" sz="2000" dirty="0"/>
              <a:t> </a:t>
            </a:r>
            <a:r>
              <a:rPr lang="es-ES" sz="2000" dirty="0" err="1"/>
              <a:t>GestionBDD</a:t>
            </a:r>
            <a:r>
              <a:rPr lang="es-ES" sz="2000" dirty="0"/>
              <a:t>(){   </a:t>
            </a:r>
            <a:r>
              <a:rPr lang="es-ES" sz="2000" dirty="0">
                <a:solidFill>
                  <a:srgbClr val="00B050"/>
                </a:solidFill>
              </a:rPr>
              <a:t>//CONSTRUCTOR</a:t>
            </a:r>
            <a:r>
              <a:rPr lang="es-ES" sz="2000" dirty="0"/>
              <a:t> </a:t>
            </a:r>
            <a:r>
              <a:rPr lang="es-ES" sz="2000" dirty="0">
                <a:solidFill>
                  <a:srgbClr val="00B050"/>
                </a:solidFill>
              </a:rPr>
              <a:t>DE LA CLASE </a:t>
            </a:r>
            <a:r>
              <a:rPr lang="es-ES" sz="2000" dirty="0" err="1">
                <a:solidFill>
                  <a:srgbClr val="00B050"/>
                </a:solidFill>
              </a:rPr>
              <a:t>GestionBDD</a:t>
            </a:r>
            <a:endParaRPr lang="es-ES" sz="2000" dirty="0">
              <a:solidFill>
                <a:srgbClr val="00B050"/>
              </a:solidFill>
            </a:endParaRPr>
          </a:p>
          <a:p>
            <a:r>
              <a:rPr lang="es-ES" sz="2000" dirty="0"/>
              <a:t>   try {</a:t>
            </a:r>
          </a:p>
          <a:p>
            <a:r>
              <a:rPr lang="es-ES" sz="2000" dirty="0"/>
              <a:t>     con = </a:t>
            </a:r>
            <a:r>
              <a:rPr lang="es-ES" sz="2000" dirty="0" err="1"/>
              <a:t>DriverManager.getConnection</a:t>
            </a:r>
            <a:r>
              <a:rPr lang="es-ES" sz="2000" dirty="0"/>
              <a:t>(</a:t>
            </a:r>
            <a:r>
              <a:rPr lang="es-ES" sz="2000" dirty="0" err="1"/>
              <a:t>datosConexion</a:t>
            </a:r>
            <a:r>
              <a:rPr lang="es-ES" sz="2000" dirty="0"/>
              <a:t>+"?</a:t>
            </a:r>
            <a:r>
              <a:rPr lang="es-ES" sz="2000" dirty="0" err="1"/>
              <a:t>useSSL</a:t>
            </a:r>
            <a:r>
              <a:rPr lang="es-ES" sz="2000" dirty="0"/>
              <a:t>=true", usuario, </a:t>
            </a:r>
            <a:r>
              <a:rPr lang="es-ES" sz="2000" dirty="0" err="1"/>
              <a:t>password</a:t>
            </a:r>
            <a:r>
              <a:rPr lang="es-ES" sz="2000" dirty="0"/>
              <a:t>);</a:t>
            </a:r>
          </a:p>
          <a:p>
            <a:r>
              <a:rPr lang="es-ES" sz="2000" dirty="0"/>
              <a:t>     try {</a:t>
            </a:r>
          </a:p>
          <a:p>
            <a:r>
              <a:rPr lang="es-ES" sz="2000" dirty="0"/>
              <a:t>       </a:t>
            </a:r>
            <a:r>
              <a:rPr lang="es-ES" sz="2000" dirty="0">
                <a:solidFill>
                  <a:srgbClr val="00B050"/>
                </a:solidFill>
              </a:rPr>
              <a:t>//CREAMOS LA BASE DE DATOS SI NO EXISTE</a:t>
            </a:r>
          </a:p>
          <a:p>
            <a:r>
              <a:rPr lang="es-ES" sz="2000" dirty="0"/>
              <a:t>       </a:t>
            </a:r>
            <a:r>
              <a:rPr lang="es-ES" sz="2000" dirty="0" err="1"/>
              <a:t>crearBDD</a:t>
            </a:r>
            <a:r>
              <a:rPr lang="es-ES" sz="2000" dirty="0"/>
              <a:t>();</a:t>
            </a:r>
          </a:p>
          <a:p>
            <a:r>
              <a:rPr lang="es-ES" sz="2000" dirty="0"/>
              <a:t>       </a:t>
            </a:r>
            <a:r>
              <a:rPr lang="es-ES" sz="2000" dirty="0">
                <a:solidFill>
                  <a:srgbClr val="00B050"/>
                </a:solidFill>
              </a:rPr>
              <a:t>//CREAMOS LAS TABLAS SI NO EXISTEN</a:t>
            </a:r>
          </a:p>
          <a:p>
            <a:r>
              <a:rPr lang="es-ES" sz="2000" dirty="0"/>
              <a:t>       </a:t>
            </a:r>
            <a:r>
              <a:rPr lang="es-ES" sz="2000" dirty="0" err="1"/>
              <a:t>crearTablas</a:t>
            </a:r>
            <a:r>
              <a:rPr lang="es-ES" sz="2000" dirty="0"/>
              <a:t>();</a:t>
            </a:r>
          </a:p>
          <a:p>
            <a:r>
              <a:rPr lang="es-ES" sz="2000" dirty="0"/>
              <a:t>         } catch (</a:t>
            </a:r>
            <a:r>
              <a:rPr lang="es-ES" sz="2000" dirty="0" err="1"/>
              <a:t>Exception</a:t>
            </a:r>
            <a:r>
              <a:rPr lang="es-ES" sz="2000" dirty="0"/>
              <a:t> e) { </a:t>
            </a:r>
          </a:p>
          <a:p>
            <a:r>
              <a:rPr lang="es-ES" sz="2000" dirty="0"/>
              <a:t>                </a:t>
            </a:r>
            <a:r>
              <a:rPr lang="es-ES" sz="2000" dirty="0" err="1"/>
              <a:t>e.printStackTrace</a:t>
            </a:r>
            <a:r>
              <a:rPr lang="es-ES" sz="2000" dirty="0"/>
              <a:t>();</a:t>
            </a:r>
          </a:p>
          <a:p>
            <a:r>
              <a:rPr lang="es-ES" sz="2000" dirty="0"/>
              <a:t>             }</a:t>
            </a:r>
          </a:p>
          <a:p>
            <a:r>
              <a:rPr lang="es-ES" sz="2000" dirty="0"/>
              <a:t>    } catch (</a:t>
            </a:r>
            <a:r>
              <a:rPr lang="es-ES" sz="2000" dirty="0" err="1"/>
              <a:t>SQLException</a:t>
            </a:r>
            <a:r>
              <a:rPr lang="es-ES" sz="2000" dirty="0"/>
              <a:t> e) { </a:t>
            </a:r>
          </a:p>
          <a:p>
            <a:r>
              <a:rPr lang="es-ES" sz="2000" dirty="0"/>
              <a:t>          </a:t>
            </a:r>
            <a:r>
              <a:rPr lang="es-ES" sz="2000" dirty="0" err="1"/>
              <a:t>e.printStackTrace</a:t>
            </a:r>
            <a:r>
              <a:rPr lang="es-ES" sz="2000" dirty="0"/>
              <a:t>();</a:t>
            </a:r>
          </a:p>
          <a:p>
            <a:r>
              <a:rPr lang="es-ES" sz="2000" dirty="0"/>
              <a:t>  }</a:t>
            </a:r>
          </a:p>
          <a:p>
            <a:r>
              <a:rPr lang="es-ES" sz="2000" dirty="0"/>
              <a:t>}</a:t>
            </a:r>
          </a:p>
        </p:txBody>
      </p:sp>
      <p:pic>
        <p:nvPicPr>
          <p:cNvPr id="5122" name="Picture 2" descr="Como crear un CRUD básico con Ruby on Rails">
            <a:extLst>
              <a:ext uri="{FF2B5EF4-FFF2-40B4-BE49-F238E27FC236}">
                <a16:creationId xmlns:a16="http://schemas.microsoft.com/office/drawing/2014/main" id="{03A45E98-C65C-45C5-A72D-9E35685E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10" y="3649021"/>
            <a:ext cx="4861148" cy="25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DB1A48F-A73D-4400-AE70-E12A59342F16}"/>
              </a:ext>
            </a:extLst>
          </p:cNvPr>
          <p:cNvSpPr/>
          <p:nvPr/>
        </p:nvSpPr>
        <p:spPr>
          <a:xfrm>
            <a:off x="6672064" y="3930343"/>
            <a:ext cx="1008112" cy="20909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0663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018828" y="1268760"/>
            <a:ext cx="1101844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establecer la conexión con la base de datos usamos el </a:t>
            </a:r>
            <a:r>
              <a:rPr lang="es-ES" sz="2800" b="1" dirty="0"/>
              <a:t>método “</a:t>
            </a:r>
            <a:r>
              <a:rPr lang="es-ES" sz="2800" b="1" dirty="0" err="1"/>
              <a:t>getConnection</a:t>
            </a:r>
            <a:r>
              <a:rPr lang="es-ES" sz="2800" b="1" dirty="0"/>
              <a:t>” de la clase </a:t>
            </a:r>
            <a:r>
              <a:rPr lang="es-ES" sz="2800" b="1" dirty="0" err="1"/>
              <a:t>DriverManager</a:t>
            </a:r>
            <a:r>
              <a:rPr lang="es-ES" sz="2800" dirty="0"/>
              <a:t>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Este método nos devuelve un </a:t>
            </a:r>
            <a:r>
              <a:rPr lang="es-ES" sz="2800" b="1" dirty="0"/>
              <a:t>objeto de la interfaz </a:t>
            </a:r>
            <a:r>
              <a:rPr lang="es-ES" sz="2800" b="1" dirty="0" err="1"/>
              <a:t>Connection</a:t>
            </a:r>
            <a:r>
              <a:rPr lang="es-ES" sz="2800" dirty="0"/>
              <a:t>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Se ha añadido al </a:t>
            </a:r>
            <a:r>
              <a:rPr lang="es-ES" sz="2800" dirty="0" err="1"/>
              <a:t>String</a:t>
            </a:r>
            <a:r>
              <a:rPr lang="es-ES" sz="2800" dirty="0"/>
              <a:t> de conexión el texto “</a:t>
            </a:r>
            <a:r>
              <a:rPr lang="es-ES" sz="2800" b="1" dirty="0" err="1"/>
              <a:t>useSSL</a:t>
            </a:r>
            <a:r>
              <a:rPr lang="es-ES" sz="2800" b="1" dirty="0"/>
              <a:t>=true</a:t>
            </a:r>
            <a:r>
              <a:rPr lang="es-ES" sz="2800" dirty="0"/>
              <a:t>”, para establecer una </a:t>
            </a:r>
            <a:r>
              <a:rPr lang="es-ES" sz="2800" b="1" dirty="0"/>
              <a:t>conexión segura</a:t>
            </a:r>
            <a:r>
              <a:rPr lang="es-ES" sz="28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El método “</a:t>
            </a:r>
            <a:r>
              <a:rPr lang="es-ES" sz="2800" dirty="0" err="1"/>
              <a:t>getConnection</a:t>
            </a:r>
            <a:r>
              <a:rPr lang="es-ES" sz="2800" dirty="0"/>
              <a:t>” recibe tres parámetros de tipo </a:t>
            </a:r>
            <a:r>
              <a:rPr lang="es-ES" sz="2800" dirty="0" err="1"/>
              <a:t>String</a:t>
            </a:r>
            <a:r>
              <a:rPr lang="es-ES" sz="2800" dirty="0"/>
              <a:t> que indican: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dirty="0"/>
              <a:t>•	</a:t>
            </a:r>
            <a:r>
              <a:rPr lang="es-ES" sz="2800" b="1" dirty="0"/>
              <a:t>URL de la base de datos </a:t>
            </a:r>
            <a:r>
              <a:rPr lang="es-ES" sz="2800" dirty="0"/>
              <a:t>a la que se quiere conectar.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dirty="0"/>
              <a:t>•	</a:t>
            </a:r>
            <a:r>
              <a:rPr lang="es-ES" sz="2800" b="1" dirty="0"/>
              <a:t>Usuario</a:t>
            </a:r>
            <a:r>
              <a:rPr lang="es-ES" sz="2800" dirty="0"/>
              <a:t> con el que se conecta.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800" dirty="0"/>
              <a:t>•	</a:t>
            </a:r>
            <a:r>
              <a:rPr lang="es-ES" sz="2800" b="1" dirty="0" err="1"/>
              <a:t>Password</a:t>
            </a:r>
            <a:r>
              <a:rPr lang="es-ES" sz="2800" dirty="0"/>
              <a:t> del usuario.</a:t>
            </a:r>
          </a:p>
        </p:txBody>
      </p:sp>
    </p:spTree>
    <p:extLst>
      <p:ext uri="{BB962C8B-B14F-4D97-AF65-F5344CB8AC3E}">
        <p14:creationId xmlns:p14="http://schemas.microsoft.com/office/powerpoint/2010/main" val="685479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988840"/>
            <a:ext cx="1101844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Hemos establecido una conexión con el servidor de bases de datos, pero aún no hemos especificado con qué base de datos vamos a trabajar.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Esto se ha hecho así para aprovechar y crear la base de datos y sus tablas desde el código Java.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ello llamamos a los métodos “</a:t>
            </a:r>
            <a:r>
              <a:rPr lang="es-ES" sz="2800" dirty="0" err="1"/>
              <a:t>crearBDD</a:t>
            </a:r>
            <a:r>
              <a:rPr lang="es-ES" sz="2800" dirty="0"/>
              <a:t>()” y “</a:t>
            </a:r>
            <a:r>
              <a:rPr lang="es-ES" sz="2800" dirty="0" err="1"/>
              <a:t>crearTablas</a:t>
            </a:r>
            <a:r>
              <a:rPr lang="es-ES" sz="2800" dirty="0"/>
              <a:t>()”.</a:t>
            </a:r>
          </a:p>
        </p:txBody>
      </p:sp>
    </p:spTree>
    <p:extLst>
      <p:ext uri="{BB962C8B-B14F-4D97-AF65-F5344CB8AC3E}">
        <p14:creationId xmlns:p14="http://schemas.microsoft.com/office/powerpoint/2010/main" val="276253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616197"/>
            <a:ext cx="11018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Se hace un catch para excepciones de tipo </a:t>
            </a:r>
            <a:r>
              <a:rPr lang="es-ES" sz="2800" dirty="0" err="1"/>
              <a:t>SQLException</a:t>
            </a:r>
            <a:r>
              <a:rPr lang="es-ES" sz="2800" dirty="0"/>
              <a:t>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Este tipo de excepciones cubren los posibles errores con una base de datos, como la conexión o la ejecución de sentencias con errores.</a:t>
            </a:r>
          </a:p>
        </p:txBody>
      </p:sp>
    </p:spTree>
    <p:extLst>
      <p:ext uri="{BB962C8B-B14F-4D97-AF65-F5344CB8AC3E}">
        <p14:creationId xmlns:p14="http://schemas.microsoft.com/office/powerpoint/2010/main" val="71285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14.2. Conexión con la base de datos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24</a:t>
            </a:fld>
            <a:endParaRPr lang="es-ES" dirty="0"/>
          </a:p>
        </p:txBody>
      </p:sp>
      <p:pic>
        <p:nvPicPr>
          <p:cNvPr id="6" name="Picture 2" descr="SQLException Hierarchy">
            <a:extLst>
              <a:ext uri="{FF2B5EF4-FFF2-40B4-BE49-F238E27FC236}">
                <a16:creationId xmlns:a16="http://schemas.microsoft.com/office/drawing/2014/main" id="{4D5124FB-7A88-48C0-966F-5C54F340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9" y="1166566"/>
            <a:ext cx="9866312" cy="52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CF9B5E9-4E6F-49B1-AAB3-5A74E167EE84}"/>
              </a:ext>
            </a:extLst>
          </p:cNvPr>
          <p:cNvSpPr/>
          <p:nvPr/>
        </p:nvSpPr>
        <p:spPr>
          <a:xfrm>
            <a:off x="7104112" y="1263675"/>
            <a:ext cx="15064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8448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616197"/>
            <a:ext cx="110184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los métodos “</a:t>
            </a:r>
            <a:r>
              <a:rPr lang="es-ES" sz="2800" dirty="0" err="1"/>
              <a:t>crearBDD</a:t>
            </a:r>
            <a:r>
              <a:rPr lang="es-ES" sz="2800" dirty="0"/>
              <a:t>()” y “</a:t>
            </a:r>
            <a:r>
              <a:rPr lang="es-ES" sz="2800" dirty="0" err="1"/>
              <a:t>crearTablas</a:t>
            </a:r>
            <a:r>
              <a:rPr lang="es-ES" sz="2800" dirty="0"/>
              <a:t>()” usaremos </a:t>
            </a:r>
            <a:r>
              <a:rPr lang="es-ES" sz="2800" b="1" dirty="0"/>
              <a:t>la clase “</a:t>
            </a:r>
            <a:r>
              <a:rPr lang="es-ES" sz="2800" b="1" dirty="0" err="1"/>
              <a:t>Statement</a:t>
            </a:r>
            <a:r>
              <a:rPr lang="es-ES" sz="2800" b="1" dirty="0"/>
              <a:t>”.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 usaremos para poder ejecutar sentencias SQL, como INSERT, UPDATE, DELETE, SELECT, o CREATE</a:t>
            </a:r>
          </a:p>
        </p:txBody>
      </p:sp>
      <p:pic>
        <p:nvPicPr>
          <p:cNvPr id="6" name="Picture 2" descr="Como crear un CRUD básico con Ruby on Rails">
            <a:extLst>
              <a:ext uri="{FF2B5EF4-FFF2-40B4-BE49-F238E27FC236}">
                <a16:creationId xmlns:a16="http://schemas.microsoft.com/office/drawing/2014/main" id="{D6BB9495-1E51-4ED3-94F2-D5DF8948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78" y="3889609"/>
            <a:ext cx="4861148" cy="2564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6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616197"/>
            <a:ext cx="11018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objeto </a:t>
            </a:r>
            <a:r>
              <a:rPr lang="es-ES" sz="2800" dirty="0" err="1"/>
              <a:t>Statement</a:t>
            </a:r>
            <a:r>
              <a:rPr lang="es-ES" sz="2800" dirty="0"/>
              <a:t> (sentencia) sirve para procesar una sentencia SQL estática y obtener los resultados producidos por ella.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Solo puede haber un </a:t>
            </a:r>
            <a:r>
              <a:rPr lang="es-ES" sz="2800" dirty="0" err="1"/>
              <a:t>ResultSet</a:t>
            </a:r>
            <a:r>
              <a:rPr lang="es-ES" sz="2800" dirty="0"/>
              <a:t> abierto para cada objeto </a:t>
            </a:r>
            <a:r>
              <a:rPr lang="es-ES" sz="2800" dirty="0" err="1"/>
              <a:t>Statement</a:t>
            </a:r>
            <a:r>
              <a:rPr lang="es-ES" sz="2800" dirty="0"/>
              <a:t> en un momento dado.</a:t>
            </a:r>
          </a:p>
        </p:txBody>
      </p:sp>
    </p:spTree>
    <p:extLst>
      <p:ext uri="{BB962C8B-B14F-4D97-AF65-F5344CB8AC3E}">
        <p14:creationId xmlns:p14="http://schemas.microsoft.com/office/powerpoint/2010/main" val="426760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27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7EF44E-4452-4FDB-9215-8F8F6FB8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1377688"/>
            <a:ext cx="7128792" cy="5343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9395AC-F98E-4946-9CE3-9E98DFE24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69" t="691" r="13329" b="77316"/>
          <a:stretch/>
        </p:blipFill>
        <p:spPr>
          <a:xfrm>
            <a:off x="8040216" y="1417488"/>
            <a:ext cx="1290464" cy="11751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096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616197"/>
            <a:ext cx="110184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</a:t>
            </a:r>
            <a:r>
              <a:rPr lang="es-ES" sz="2800" b="1" dirty="0"/>
              <a:t>cuatro operaciones fundamentales de aplicaciones persistentes en sistemas de bases de datos son</a:t>
            </a:r>
            <a:r>
              <a:rPr lang="es-ES" sz="2800" dirty="0"/>
              <a:t>: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b="1" dirty="0" err="1"/>
              <a:t>Create</a:t>
            </a:r>
            <a:r>
              <a:rPr lang="es-ES" sz="2800" dirty="0"/>
              <a:t> (Crear registros)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b="1" dirty="0" err="1"/>
              <a:t>Read</a:t>
            </a:r>
            <a:r>
              <a:rPr lang="es-ES" sz="2800" dirty="0"/>
              <a:t> o </a:t>
            </a:r>
            <a:r>
              <a:rPr lang="es-ES" sz="2800" b="1" dirty="0" err="1"/>
              <a:t>Retrieve</a:t>
            </a:r>
            <a:r>
              <a:rPr lang="es-ES" sz="2800" dirty="0"/>
              <a:t> (Leer registros)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b="1" dirty="0" err="1"/>
              <a:t>Update</a:t>
            </a:r>
            <a:r>
              <a:rPr lang="es-ES" sz="2800" dirty="0"/>
              <a:t> (Actualizar registros)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b="1" dirty="0" err="1"/>
              <a:t>Delete</a:t>
            </a:r>
            <a:r>
              <a:rPr lang="es-ES" sz="2800" dirty="0"/>
              <a:t> o </a:t>
            </a:r>
            <a:r>
              <a:rPr lang="es-ES" sz="2800" b="1" dirty="0" err="1"/>
              <a:t>Destroy</a:t>
            </a:r>
            <a:r>
              <a:rPr lang="es-ES" sz="2800" dirty="0"/>
              <a:t> (Borrar registros)</a:t>
            </a:r>
          </a:p>
        </p:txBody>
      </p:sp>
      <p:pic>
        <p:nvPicPr>
          <p:cNvPr id="20482" name="Picture 2" descr="MongoDB, operaciones CRUD - Usuario Peru TI">
            <a:extLst>
              <a:ext uri="{FF2B5EF4-FFF2-40B4-BE49-F238E27FC236}">
                <a16:creationId xmlns:a16="http://schemas.microsoft.com/office/drawing/2014/main" id="{0E64AC09-494F-4E23-B0DC-415C5B670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4" t="23148" r="31153"/>
          <a:stretch/>
        </p:blipFill>
        <p:spPr bwMode="auto">
          <a:xfrm>
            <a:off x="8333928" y="2708920"/>
            <a:ext cx="2586608" cy="30947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59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354784"/>
            <a:ext cx="10729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 err="1"/>
              <a:t>private</a:t>
            </a:r>
            <a:r>
              <a:rPr lang="es-ES" sz="2400" dirty="0"/>
              <a:t> </a:t>
            </a:r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b="1" dirty="0" err="1"/>
              <a:t>crearBDD</a:t>
            </a:r>
            <a:r>
              <a:rPr lang="es-ES" sz="2400" dirty="0"/>
              <a:t>() </a:t>
            </a:r>
            <a:r>
              <a:rPr lang="es-ES" sz="2400" dirty="0" err="1"/>
              <a:t>throws</a:t>
            </a:r>
            <a:r>
              <a:rPr lang="es-ES" sz="2400" dirty="0"/>
              <a:t> </a:t>
            </a:r>
            <a:r>
              <a:rPr lang="es-ES" sz="2400" dirty="0" err="1"/>
              <a:t>Exception</a:t>
            </a:r>
            <a:r>
              <a:rPr lang="es-ES" sz="2400" dirty="0"/>
              <a:t>{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</a:t>
            </a:r>
            <a:r>
              <a:rPr lang="es-ES" sz="2400" dirty="0" err="1"/>
              <a:t>String</a:t>
            </a:r>
            <a:r>
              <a:rPr lang="es-ES" sz="2400" dirty="0"/>
              <a:t> </a:t>
            </a:r>
            <a:r>
              <a:rPr lang="es-ES" sz="2400" dirty="0" err="1"/>
              <a:t>query</a:t>
            </a:r>
            <a:r>
              <a:rPr lang="es-ES" sz="2400" dirty="0"/>
              <a:t> = "</a:t>
            </a: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database</a:t>
            </a:r>
            <a:r>
              <a:rPr lang="es-ES" sz="2400" dirty="0"/>
              <a:t> </a:t>
            </a:r>
            <a:r>
              <a:rPr lang="es-ES" sz="2400" dirty="0" err="1"/>
              <a:t>if</a:t>
            </a:r>
            <a:r>
              <a:rPr lang="es-ES" sz="2400" dirty="0"/>
              <a:t> </a:t>
            </a:r>
            <a:r>
              <a:rPr lang="es-ES" sz="2400" dirty="0" err="1"/>
              <a:t>not</a:t>
            </a:r>
            <a:r>
              <a:rPr lang="es-ES" sz="2400" dirty="0"/>
              <a:t> </a:t>
            </a:r>
            <a:r>
              <a:rPr lang="es-ES" sz="2400" dirty="0" err="1"/>
              <a:t>exists</a:t>
            </a:r>
            <a:r>
              <a:rPr lang="es-ES" sz="2400" dirty="0"/>
              <a:t> "+ </a:t>
            </a:r>
            <a:r>
              <a:rPr lang="es-ES" sz="2400" dirty="0" err="1"/>
              <a:t>baseDatos</a:t>
            </a:r>
            <a:r>
              <a:rPr lang="es-ES" sz="2400" dirty="0"/>
              <a:t> +";";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</a:t>
            </a:r>
            <a:r>
              <a:rPr lang="es-ES" sz="2400" dirty="0" err="1"/>
              <a:t>Statement</a:t>
            </a:r>
            <a:r>
              <a:rPr lang="es-ES" sz="2400" dirty="0"/>
              <a:t> </a:t>
            </a:r>
            <a:r>
              <a:rPr lang="es-ES" sz="2400" dirty="0" err="1"/>
              <a:t>stmt</a:t>
            </a:r>
            <a:r>
              <a:rPr lang="es-ES" sz="2400" dirty="0"/>
              <a:t> = </a:t>
            </a:r>
            <a:r>
              <a:rPr lang="es-ES" sz="2400" dirty="0" err="1"/>
              <a:t>null</a:t>
            </a:r>
            <a:r>
              <a:rPr lang="es-ES" sz="2400" dirty="0"/>
              <a:t>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try{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</a:t>
            </a:r>
            <a:r>
              <a:rPr lang="es-ES" sz="2400" dirty="0" err="1"/>
              <a:t>stmt</a:t>
            </a:r>
            <a:r>
              <a:rPr lang="es-ES" sz="2400" dirty="0"/>
              <a:t> = </a:t>
            </a:r>
            <a:r>
              <a:rPr lang="es-ES" sz="2400" dirty="0" err="1"/>
              <a:t>con.</a:t>
            </a:r>
            <a:r>
              <a:rPr lang="es-ES" sz="2400" b="1" dirty="0" err="1"/>
              <a:t>createStatement</a:t>
            </a:r>
            <a:r>
              <a:rPr lang="es-ES" sz="2400" dirty="0"/>
              <a:t>();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</a:t>
            </a:r>
            <a:r>
              <a:rPr lang="es-ES" sz="2400" dirty="0" err="1"/>
              <a:t>stmt.</a:t>
            </a:r>
            <a:r>
              <a:rPr lang="es-ES" sz="2400" b="1" dirty="0" err="1"/>
              <a:t>executeUpdate</a:t>
            </a:r>
            <a:r>
              <a:rPr lang="es-ES" sz="2400" dirty="0"/>
              <a:t>(</a:t>
            </a:r>
            <a:r>
              <a:rPr lang="es-ES" sz="2400" dirty="0" err="1"/>
              <a:t>query</a:t>
            </a:r>
            <a:r>
              <a:rPr lang="es-ES" sz="2400" dirty="0"/>
              <a:t>);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48D5361-0CB7-407B-9496-440FB585773E}"/>
              </a:ext>
            </a:extLst>
          </p:cNvPr>
          <p:cNvSpPr/>
          <p:nvPr/>
        </p:nvSpPr>
        <p:spPr>
          <a:xfrm>
            <a:off x="7896200" y="2889534"/>
            <a:ext cx="3312368" cy="826515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ysClr val="windowText" lastClr="000000"/>
                </a:solidFill>
              </a:rPr>
              <a:t>Codigo</a:t>
            </a:r>
            <a:r>
              <a:rPr lang="es-ES" sz="2400" b="1" dirty="0">
                <a:solidFill>
                  <a:sysClr val="windowText" lastClr="000000"/>
                </a:solidFill>
              </a:rPr>
              <a:t> SQL a ejecutar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87280A8-BA2D-487E-A66D-A965044F08A4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6888088" y="2603484"/>
            <a:ext cx="1008112" cy="699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E1CF8A66-E210-4629-A629-6D8A5B742FC3}"/>
              </a:ext>
            </a:extLst>
          </p:cNvPr>
          <p:cNvSpPr/>
          <p:nvPr/>
        </p:nvSpPr>
        <p:spPr>
          <a:xfrm>
            <a:off x="7896200" y="3990736"/>
            <a:ext cx="3312368" cy="1598504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crea un objeto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Statement</a:t>
            </a:r>
            <a:r>
              <a:rPr lang="es-ES" sz="2400" b="1" dirty="0">
                <a:solidFill>
                  <a:sysClr val="windowText" lastClr="000000"/>
                </a:solidFill>
              </a:rPr>
              <a:t> con el constructor “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createStatement</a:t>
            </a:r>
            <a:r>
              <a:rPr lang="es-ES" sz="2400" b="1" dirty="0">
                <a:solidFill>
                  <a:sysClr val="windowText" lastClr="000000"/>
                </a:solidFill>
              </a:rPr>
              <a:t>” 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6AAA71A-2521-48B4-B517-5BCE6359DF87}"/>
              </a:ext>
            </a:extLst>
          </p:cNvPr>
          <p:cNvCxnSpPr>
            <a:cxnSpLocks/>
          </p:cNvCxnSpPr>
          <p:nvPr/>
        </p:nvCxnSpPr>
        <p:spPr>
          <a:xfrm flipH="1" flipV="1">
            <a:off x="5663952" y="4388821"/>
            <a:ext cx="223224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6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688"/>
            <a:ext cx="11018440" cy="781968"/>
          </a:xfrm>
        </p:spPr>
        <p:txBody>
          <a:bodyPr/>
          <a:lstStyle/>
          <a:p>
            <a:r>
              <a:rPr lang="es-ES" sz="4400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31779"/>
            <a:ext cx="8210128" cy="5139869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•	</a:t>
            </a:r>
            <a:r>
              <a:rPr lang="es-ES" sz="3600" b="1" dirty="0"/>
              <a:t>JDBC existe desde 1996 </a:t>
            </a:r>
            <a:r>
              <a:rPr lang="es-ES" sz="3600" dirty="0"/>
              <a:t>y fue incluido desde la versión 1.1 de JDK, en 1997.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•	</a:t>
            </a:r>
            <a:r>
              <a:rPr lang="es-ES" sz="3600" b="1" dirty="0"/>
              <a:t>MySQL tiene doble licencia</a:t>
            </a:r>
            <a:r>
              <a:rPr lang="es-ES" sz="3600" dirty="0"/>
              <a:t>: GPL y Licencia comercial por Oracle </a:t>
            </a:r>
            <a:r>
              <a:rPr lang="es-ES" sz="3600" dirty="0" err="1"/>
              <a:t>Corporation</a:t>
            </a:r>
            <a:r>
              <a:rPr lang="es-ES" sz="36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b="1" dirty="0"/>
              <a:t>Con la compra de MySQL por parte de Oracle, surgió la base de datos </a:t>
            </a:r>
            <a:r>
              <a:rPr lang="es-ES" sz="3600" b="1" dirty="0" err="1"/>
              <a:t>MariaDB</a:t>
            </a:r>
            <a:r>
              <a:rPr lang="es-ES" sz="3600" dirty="0"/>
              <a:t>, derivación de MySQL que cuenta con la mayoría de sus características.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75778" name="Picture 2" descr="Conectar con MySQL utilizando el driver JDBC en Java - MySQL JDBC - Código  Xules">
            <a:extLst>
              <a:ext uri="{FF2B5EF4-FFF2-40B4-BE49-F238E27FC236}">
                <a16:creationId xmlns:a16="http://schemas.microsoft.com/office/drawing/2014/main" id="{F76A82DE-983C-4DA8-98EB-B85A0147B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85" b="37901"/>
          <a:stretch/>
        </p:blipFill>
        <p:spPr bwMode="auto">
          <a:xfrm>
            <a:off x="8632078" y="4635605"/>
            <a:ext cx="3403203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0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616197"/>
            <a:ext cx="110184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con = </a:t>
            </a:r>
            <a:r>
              <a:rPr lang="es-ES" sz="2400" dirty="0" err="1"/>
              <a:t>DriverManager.</a:t>
            </a:r>
            <a:r>
              <a:rPr lang="es-ES" sz="2400" b="1" dirty="0" err="1"/>
              <a:t>getConnection</a:t>
            </a:r>
            <a:r>
              <a:rPr lang="es-ES" sz="2400" dirty="0"/>
              <a:t>(</a:t>
            </a:r>
            <a:r>
              <a:rPr lang="es-ES" sz="2400" dirty="0" err="1"/>
              <a:t>datosConexion+baseDatos</a:t>
            </a:r>
            <a:r>
              <a:rPr lang="es-ES" sz="2400" dirty="0"/>
              <a:t>+"?</a:t>
            </a:r>
            <a:r>
              <a:rPr lang="es-ES" sz="2400" dirty="0" err="1"/>
              <a:t>useSSL</a:t>
            </a:r>
            <a:r>
              <a:rPr lang="es-ES" sz="2400" dirty="0"/>
              <a:t>=true", usuario, </a:t>
            </a:r>
            <a:r>
              <a:rPr lang="es-ES" sz="2400" dirty="0" err="1"/>
              <a:t>password</a:t>
            </a:r>
            <a:r>
              <a:rPr lang="es-ES" sz="2400" dirty="0"/>
              <a:t>);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}catch (</a:t>
            </a:r>
            <a:r>
              <a:rPr lang="es-ES" sz="2400" dirty="0" err="1"/>
              <a:t>SQLException</a:t>
            </a:r>
            <a:r>
              <a:rPr lang="es-ES" sz="2400" dirty="0"/>
              <a:t> e){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 </a:t>
            </a:r>
            <a:r>
              <a:rPr lang="es-ES" sz="2400" dirty="0" err="1"/>
              <a:t>e.printStackTrace</a:t>
            </a:r>
            <a:r>
              <a:rPr lang="es-ES" sz="2400" dirty="0"/>
              <a:t>();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}</a:t>
            </a:r>
            <a:r>
              <a:rPr lang="es-ES" sz="2400" dirty="0" err="1"/>
              <a:t>finally</a:t>
            </a:r>
            <a:r>
              <a:rPr lang="es-ES" sz="2400" dirty="0"/>
              <a:t>{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   </a:t>
            </a:r>
            <a:r>
              <a:rPr lang="es-ES" sz="2400" dirty="0" err="1"/>
              <a:t>stmt.close</a:t>
            </a:r>
            <a:r>
              <a:rPr lang="es-ES" sz="2400" dirty="0"/>
              <a:t>();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 }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}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D4A849-0CE0-4280-961C-9B98C7F2B5AD}"/>
              </a:ext>
            </a:extLst>
          </p:cNvPr>
          <p:cNvSpPr/>
          <p:nvPr/>
        </p:nvSpPr>
        <p:spPr>
          <a:xfrm>
            <a:off x="6816080" y="2513821"/>
            <a:ext cx="5041776" cy="1923292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sustituye la conexión anterior por una nueva, en la que especificamos la base de datos con la que vamos a trabajar (la acabamos de crear y hay que seleccionarla).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08622C9-D7E5-413B-8B5C-1217F495FB4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47728" y="5334737"/>
            <a:ext cx="3168352" cy="314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538BC55-1197-4158-80E0-4466E7757C2A}"/>
              </a:ext>
            </a:extLst>
          </p:cNvPr>
          <p:cNvSpPr/>
          <p:nvPr/>
        </p:nvSpPr>
        <p:spPr>
          <a:xfrm>
            <a:off x="6816080" y="4555435"/>
            <a:ext cx="5041776" cy="2187558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Llamamos al método “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close</a:t>
            </a:r>
            <a:r>
              <a:rPr lang="es-ES" sz="2400" b="1" dirty="0">
                <a:solidFill>
                  <a:sysClr val="windowText" lastClr="000000"/>
                </a:solidFill>
              </a:rPr>
              <a:t>” del objeto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Statement</a:t>
            </a:r>
            <a:r>
              <a:rPr lang="es-ES" sz="2400" b="1" dirty="0">
                <a:solidFill>
                  <a:sysClr val="windowText" lastClr="000000"/>
                </a:solidFill>
              </a:rPr>
              <a:t>, liberando los recursos utilizados para ejecutar el código SQL en la base de datos. (Buena práctica cuando usemos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Statement</a:t>
            </a:r>
            <a:r>
              <a:rPr lang="es-ES" sz="2400" b="1" dirty="0">
                <a:solidFill>
                  <a:sysClr val="windowText" lastClr="000000"/>
                </a:solidFill>
              </a:rPr>
              <a:t>)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60C491B-4F1F-4E9C-987B-337A02F73060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31904" y="2513821"/>
            <a:ext cx="1584176" cy="9616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71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860775" y="1412776"/>
            <a:ext cx="1101844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Para la creación de las tablas en la base de datos podemos hacer lo siguiente: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 err="1"/>
              <a:t>private</a:t>
            </a:r>
            <a:r>
              <a:rPr lang="es-ES" sz="2400" dirty="0"/>
              <a:t> </a:t>
            </a:r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b="1" dirty="0" err="1"/>
              <a:t>crearTablas</a:t>
            </a:r>
            <a:r>
              <a:rPr lang="es-ES" sz="2400" dirty="0"/>
              <a:t>() </a:t>
            </a:r>
            <a:r>
              <a:rPr lang="es-ES" sz="2400" dirty="0" err="1"/>
              <a:t>throws</a:t>
            </a:r>
            <a:r>
              <a:rPr lang="es-ES" sz="2400" dirty="0"/>
              <a:t> </a:t>
            </a:r>
            <a:r>
              <a:rPr lang="es-ES" sz="2400" dirty="0" err="1"/>
              <a:t>Exception</a:t>
            </a:r>
            <a:r>
              <a:rPr lang="es-ES" sz="2400" dirty="0"/>
              <a:t> {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</a:t>
            </a:r>
            <a:r>
              <a:rPr lang="es-ES" sz="2400" dirty="0" err="1"/>
              <a:t>String</a:t>
            </a:r>
            <a:r>
              <a:rPr lang="es-ES" sz="2400" dirty="0"/>
              <a:t> </a:t>
            </a:r>
            <a:r>
              <a:rPr lang="es-ES" sz="2400" dirty="0" err="1"/>
              <a:t>query</a:t>
            </a:r>
            <a:r>
              <a:rPr lang="es-ES" sz="2400" dirty="0"/>
              <a:t> = "</a:t>
            </a:r>
            <a:r>
              <a:rPr lang="es-ES" sz="2400" dirty="0" err="1"/>
              <a:t>create</a:t>
            </a:r>
            <a:r>
              <a:rPr lang="es-ES" sz="2400" dirty="0"/>
              <a:t> table </a:t>
            </a:r>
            <a:r>
              <a:rPr lang="es-ES" sz="2400" dirty="0" err="1"/>
              <a:t>if</a:t>
            </a:r>
            <a:r>
              <a:rPr lang="es-ES" sz="2400" dirty="0"/>
              <a:t> </a:t>
            </a:r>
            <a:r>
              <a:rPr lang="es-ES" sz="2400" dirty="0" err="1"/>
              <a:t>not</a:t>
            </a:r>
            <a:r>
              <a:rPr lang="es-ES" sz="2400" dirty="0"/>
              <a:t> </a:t>
            </a:r>
            <a:r>
              <a:rPr lang="es-ES" sz="2400" dirty="0" err="1"/>
              <a:t>exists</a:t>
            </a:r>
            <a:r>
              <a:rPr lang="es-ES" sz="2400" dirty="0"/>
              <a:t> Tabla1("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+ "id </a:t>
            </a:r>
            <a:r>
              <a:rPr lang="es-ES" sz="2400" dirty="0" err="1"/>
              <a:t>int</a:t>
            </a:r>
            <a:r>
              <a:rPr lang="es-ES" sz="2400" dirty="0"/>
              <a:t> </a:t>
            </a:r>
            <a:r>
              <a:rPr lang="es-ES" sz="2400" dirty="0" err="1"/>
              <a:t>primary</a:t>
            </a:r>
            <a:r>
              <a:rPr lang="es-ES" sz="2400" dirty="0"/>
              <a:t> </a:t>
            </a:r>
            <a:r>
              <a:rPr lang="es-ES" sz="2400" dirty="0" err="1"/>
              <a:t>key</a:t>
            </a:r>
            <a:r>
              <a:rPr lang="es-ES" sz="2400" dirty="0"/>
              <a:t> </a:t>
            </a:r>
            <a:r>
              <a:rPr lang="es-ES" sz="2400" dirty="0" err="1"/>
              <a:t>auto_increment</a:t>
            </a:r>
            <a:r>
              <a:rPr lang="es-ES" sz="2400" dirty="0"/>
              <a:t>, "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+ "campo1 </a:t>
            </a:r>
            <a:r>
              <a:rPr lang="es-ES" sz="2400" dirty="0" err="1"/>
              <a:t>varchar</a:t>
            </a:r>
            <a:r>
              <a:rPr lang="es-ES" sz="2400" dirty="0"/>
              <a:t>(100), “  + "campo2 </a:t>
            </a:r>
            <a:r>
              <a:rPr lang="es-ES" sz="2400" dirty="0" err="1"/>
              <a:t>int</a:t>
            </a:r>
            <a:r>
              <a:rPr lang="es-ES" sz="2400" dirty="0"/>
              <a:t>);";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400" dirty="0"/>
              <a:t>     </a:t>
            </a:r>
            <a:r>
              <a:rPr lang="es-ES" sz="2400" dirty="0" err="1"/>
              <a:t>Statement</a:t>
            </a:r>
            <a:r>
              <a:rPr lang="es-ES" sz="2400" dirty="0"/>
              <a:t> </a:t>
            </a:r>
            <a:r>
              <a:rPr lang="es-ES" sz="2400" dirty="0" err="1"/>
              <a:t>stmt</a:t>
            </a:r>
            <a:r>
              <a:rPr lang="es-ES" sz="2400" dirty="0"/>
              <a:t> = </a:t>
            </a:r>
            <a:r>
              <a:rPr lang="es-ES" sz="2400" dirty="0" err="1"/>
              <a:t>null</a:t>
            </a:r>
            <a:r>
              <a:rPr lang="es-E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69098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 Ejecutando sentencias en la base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324006"/>
            <a:ext cx="964907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try{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con.</a:t>
            </a:r>
            <a:r>
              <a:rPr lang="es-ES" sz="2800" b="1" dirty="0" err="1"/>
              <a:t>createStatemen</a:t>
            </a:r>
            <a:r>
              <a:rPr lang="es-ES" sz="2800" dirty="0" err="1"/>
              <a:t>t</a:t>
            </a:r>
            <a:r>
              <a:rPr lang="es-ES" sz="2800" dirty="0"/>
              <a:t>();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</a:t>
            </a:r>
            <a:r>
              <a:rPr lang="es-ES" sz="2800" dirty="0" err="1"/>
              <a:t>stmt.</a:t>
            </a:r>
            <a:r>
              <a:rPr lang="es-ES" sz="2800" b="1" dirty="0" err="1"/>
              <a:t>executeUpdate</a:t>
            </a:r>
            <a:r>
              <a:rPr lang="es-ES" sz="2800" dirty="0"/>
              <a:t>(</a:t>
            </a:r>
            <a:r>
              <a:rPr lang="es-ES" sz="2800" dirty="0" err="1"/>
              <a:t>query</a:t>
            </a:r>
            <a:r>
              <a:rPr lang="es-ES" sz="2800" dirty="0"/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}catch (</a:t>
            </a:r>
            <a:r>
              <a:rPr lang="es-ES" sz="2800" dirty="0" err="1"/>
              <a:t>SQLException</a:t>
            </a:r>
            <a:r>
              <a:rPr lang="es-ES" sz="2800" dirty="0"/>
              <a:t> e){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</a:t>
            </a:r>
            <a:r>
              <a:rPr lang="es-ES" sz="2800" dirty="0" err="1"/>
              <a:t>e.printStackTrace</a:t>
            </a:r>
            <a:r>
              <a:rPr lang="es-ES" sz="2800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</a:t>
            </a:r>
            <a:r>
              <a:rPr lang="es-ES" sz="2800" dirty="0" err="1"/>
              <a:t>finally</a:t>
            </a:r>
            <a:r>
              <a:rPr lang="es-ES" sz="2800" dirty="0"/>
              <a:t>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</a:t>
            </a:r>
            <a:r>
              <a:rPr lang="es-ES" sz="2800" dirty="0" err="1"/>
              <a:t>stmt.</a:t>
            </a:r>
            <a:r>
              <a:rPr lang="es-ES" sz="2800" b="1" dirty="0" err="1"/>
              <a:t>close</a:t>
            </a:r>
            <a:r>
              <a:rPr lang="es-ES" sz="2800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6067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14.3.1. Inserción, actualización y borrado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484784"/>
            <a:ext cx="96490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Las operaciones </a:t>
            </a:r>
            <a:r>
              <a:rPr lang="es-ES" sz="2800" b="1" dirty="0"/>
              <a:t>INSERT</a:t>
            </a:r>
            <a:r>
              <a:rPr lang="es-ES" sz="2800" dirty="0"/>
              <a:t>, </a:t>
            </a:r>
            <a:r>
              <a:rPr lang="es-ES" sz="2800" b="1" dirty="0"/>
              <a:t>UPDATE</a:t>
            </a:r>
            <a:r>
              <a:rPr lang="es-ES" sz="2800" dirty="0"/>
              <a:t> y </a:t>
            </a:r>
            <a:r>
              <a:rPr lang="es-ES" sz="2800" b="1" dirty="0"/>
              <a:t>DELETE</a:t>
            </a:r>
            <a:r>
              <a:rPr lang="es-ES" sz="2800" dirty="0"/>
              <a:t> de SQL las ejecutamos de la misma forma desde Java.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poder </a:t>
            </a:r>
            <a:r>
              <a:rPr lang="es-ES" sz="2800" b="1" dirty="0"/>
              <a:t>ejecutar la sentencia INSERT </a:t>
            </a:r>
            <a:r>
              <a:rPr lang="es-ES" sz="2800" dirty="0"/>
              <a:t>con el objeto “</a:t>
            </a:r>
            <a:r>
              <a:rPr lang="es-ES" sz="2800" b="1" dirty="0" err="1"/>
              <a:t>Statement</a:t>
            </a:r>
            <a:r>
              <a:rPr lang="es-ES" sz="2800" dirty="0"/>
              <a:t>” usamos, de nuevo, el método “</a:t>
            </a:r>
            <a:r>
              <a:rPr lang="es-ES" sz="2800" b="1" dirty="0" err="1"/>
              <a:t>executeUpdate</a:t>
            </a:r>
            <a:r>
              <a:rPr lang="es-ES" sz="2800" dirty="0"/>
              <a:t>”: </a:t>
            </a:r>
          </a:p>
        </p:txBody>
      </p:sp>
    </p:spTree>
    <p:extLst>
      <p:ext uri="{BB962C8B-B14F-4D97-AF65-F5344CB8AC3E}">
        <p14:creationId xmlns:p14="http://schemas.microsoft.com/office/powerpoint/2010/main" val="1388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14.3.1. Inserción, actualización y borrado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484784"/>
            <a:ext cx="964907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b="1" dirty="0" err="1"/>
              <a:t>insertarDatos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 </a:t>
            </a:r>
            <a:r>
              <a:rPr lang="es-ES" sz="2800" dirty="0">
                <a:solidFill>
                  <a:srgbClr val="0070C0"/>
                </a:solidFill>
              </a:rPr>
              <a:t>valor1</a:t>
            </a:r>
            <a:r>
              <a:rPr lang="es-ES" sz="2800" dirty="0"/>
              <a:t>, 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>
                <a:solidFill>
                  <a:srgbClr val="0070C0"/>
                </a:solidFill>
              </a:rPr>
              <a:t>valor2</a:t>
            </a:r>
            <a:r>
              <a:rPr lang="es-ES" sz="2800" dirty="0"/>
              <a:t>) </a:t>
            </a:r>
            <a:r>
              <a:rPr lang="es-ES" sz="2800" dirty="0" err="1"/>
              <a:t>throws</a:t>
            </a:r>
            <a:r>
              <a:rPr lang="es-ES" sz="2800" dirty="0"/>
              <a:t> </a:t>
            </a:r>
            <a:r>
              <a:rPr lang="es-ES" sz="2800" dirty="0" err="1"/>
              <a:t>Exception</a:t>
            </a:r>
            <a:r>
              <a:rPr lang="es-ES" sz="2800" dirty="0"/>
              <a:t>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>
                <a:solidFill>
                  <a:srgbClr val="00B050"/>
                </a:solidFill>
              </a:rPr>
              <a:t>// Función que inserta un nuevo director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</a:t>
            </a:r>
            <a:r>
              <a:rPr lang="es-ES" sz="2800" dirty="0" err="1"/>
              <a:t>String</a:t>
            </a:r>
            <a:r>
              <a:rPr lang="es-ES" sz="2800" dirty="0"/>
              <a:t> </a:t>
            </a:r>
            <a:r>
              <a:rPr lang="es-ES" sz="2800" dirty="0" err="1"/>
              <a:t>query</a:t>
            </a:r>
            <a:r>
              <a:rPr lang="es-ES" sz="2800" dirty="0"/>
              <a:t> = "</a:t>
            </a:r>
            <a:r>
              <a:rPr lang="es-ES" sz="2800" dirty="0" err="1"/>
              <a:t>insert</a:t>
            </a:r>
            <a:r>
              <a:rPr lang="es-ES" sz="2800" dirty="0"/>
              <a:t> </a:t>
            </a:r>
            <a:r>
              <a:rPr lang="es-ES" sz="2800" dirty="0" err="1"/>
              <a:t>into</a:t>
            </a:r>
            <a:r>
              <a:rPr lang="es-ES" sz="2800" dirty="0"/>
              <a:t> </a:t>
            </a:r>
            <a:r>
              <a:rPr lang="es-ES" sz="2800" dirty="0" err="1"/>
              <a:t>miTabla</a:t>
            </a:r>
            <a:r>
              <a:rPr lang="es-ES" sz="2800" dirty="0"/>
              <a:t>(campo1, campo2) </a:t>
            </a:r>
            <a:r>
              <a:rPr lang="es-ES" sz="2800" dirty="0" err="1"/>
              <a:t>values</a:t>
            </a:r>
            <a:r>
              <a:rPr lang="es-ES" sz="2800" dirty="0"/>
              <a:t>(</a:t>
            </a:r>
            <a:r>
              <a:rPr lang="es-ES" sz="2800" b="1" dirty="0">
                <a:solidFill>
                  <a:srgbClr val="FF0000"/>
                </a:solidFill>
              </a:rPr>
              <a:t>'</a:t>
            </a:r>
            <a:r>
              <a:rPr lang="es-ES" sz="2800" dirty="0"/>
              <a:t>"+</a:t>
            </a:r>
            <a:r>
              <a:rPr lang="es-ES" sz="2800" dirty="0">
                <a:solidFill>
                  <a:srgbClr val="0070C0"/>
                </a:solidFill>
              </a:rPr>
              <a:t>valor1</a:t>
            </a:r>
            <a:r>
              <a:rPr lang="es-ES" sz="2800" dirty="0"/>
              <a:t>+"</a:t>
            </a:r>
            <a:r>
              <a:rPr lang="es-ES" sz="2800" b="1" dirty="0">
                <a:solidFill>
                  <a:srgbClr val="FF0000"/>
                </a:solidFill>
              </a:rPr>
              <a:t>'</a:t>
            </a:r>
            <a:r>
              <a:rPr lang="es-ES" sz="2800" dirty="0"/>
              <a:t>, "+</a:t>
            </a:r>
            <a:r>
              <a:rPr lang="es-ES" sz="2800" dirty="0">
                <a:solidFill>
                  <a:srgbClr val="0070C0"/>
                </a:solidFill>
              </a:rPr>
              <a:t>valor2</a:t>
            </a:r>
            <a:r>
              <a:rPr lang="es-ES" sz="2800" dirty="0"/>
              <a:t>+");";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</a:t>
            </a:r>
            <a:r>
              <a:rPr lang="es-ES" sz="2800" dirty="0" err="1"/>
              <a:t>Statement</a:t>
            </a:r>
            <a:r>
              <a:rPr lang="es-ES" sz="2800" dirty="0"/>
              <a:t>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try 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con.</a:t>
            </a:r>
            <a:r>
              <a:rPr lang="es-ES" sz="2800" b="1" dirty="0" err="1"/>
              <a:t>createStatement</a:t>
            </a:r>
            <a:r>
              <a:rPr lang="es-ES" sz="2800" dirty="0"/>
              <a:t>(); 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</a:t>
            </a:r>
            <a:r>
              <a:rPr lang="es-ES" sz="2800" dirty="0" err="1"/>
              <a:t>stmt.</a:t>
            </a:r>
            <a:r>
              <a:rPr lang="es-ES" sz="2800" b="1" dirty="0" err="1"/>
              <a:t>executeUpdate</a:t>
            </a:r>
            <a:r>
              <a:rPr lang="es-ES" sz="2800" dirty="0"/>
              <a:t>(</a:t>
            </a:r>
            <a:r>
              <a:rPr lang="es-ES" sz="2800" dirty="0" err="1"/>
              <a:t>query</a:t>
            </a:r>
            <a:r>
              <a:rPr lang="es-ES" sz="2800" dirty="0"/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2941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14.3.1. Inserción, actualización y borrado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983432" y="1484784"/>
            <a:ext cx="96490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 catch (</a:t>
            </a:r>
            <a:r>
              <a:rPr lang="es-ES" sz="2800" dirty="0" err="1"/>
              <a:t>SQLException</a:t>
            </a:r>
            <a:r>
              <a:rPr lang="es-ES" sz="2800" dirty="0"/>
              <a:t> e) {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 </a:t>
            </a:r>
            <a:r>
              <a:rPr lang="es-ES" sz="2800" dirty="0" err="1"/>
              <a:t>e.printStackTrace</a:t>
            </a:r>
            <a:r>
              <a:rPr lang="es-ES" sz="2800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 err="1"/>
              <a:t>finally</a:t>
            </a:r>
            <a:r>
              <a:rPr lang="es-ES" sz="2800" dirty="0"/>
              <a:t>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      </a:t>
            </a:r>
            <a:r>
              <a:rPr lang="es-ES" sz="2800" dirty="0" err="1"/>
              <a:t>stmt.close</a:t>
            </a:r>
            <a:r>
              <a:rPr lang="es-ES" sz="2800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0144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14.3.1. Inserción, actualización y borrado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271464" y="2060848"/>
            <a:ext cx="9649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El método anterior recibe como parámetros los valores que se quieren insertar en la base de datos, que son una cadena de caracteres y un entero.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En SQL es importante el </a:t>
            </a:r>
            <a:r>
              <a:rPr lang="es-ES" sz="2800" b="1" dirty="0"/>
              <a:t>tipo de datos </a:t>
            </a:r>
            <a:r>
              <a:rPr lang="es-ES" sz="2800" dirty="0"/>
              <a:t>que usamos en una sentencia.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/>
              <a:t>Las </a:t>
            </a:r>
            <a:r>
              <a:rPr lang="es-ES" sz="2800" b="1" dirty="0"/>
              <a:t>cadenas de caracteres, </a:t>
            </a:r>
            <a:r>
              <a:rPr lang="es-ES" sz="2800" b="1" dirty="0" err="1"/>
              <a:t>varchar</a:t>
            </a:r>
            <a:r>
              <a:rPr lang="es-ES" sz="2800" dirty="0"/>
              <a:t>, van entre comillas simples. </a:t>
            </a:r>
          </a:p>
        </p:txBody>
      </p:sp>
    </p:spTree>
    <p:extLst>
      <p:ext uri="{BB962C8B-B14F-4D97-AF65-F5344CB8AC3E}">
        <p14:creationId xmlns:p14="http://schemas.microsoft.com/office/powerpoint/2010/main" val="97901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14.3.1. Inserción, actualización y borrado de datos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271464" y="2060848"/>
            <a:ext cx="96490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Por tanto, en la sentencia INSERT que se hace, valor1 hay que ponerlo entre comillas simples.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Un </a:t>
            </a:r>
            <a:r>
              <a:rPr lang="es-ES" sz="2800" b="1" dirty="0"/>
              <a:t>error muy común </a:t>
            </a:r>
            <a:r>
              <a:rPr lang="es-ES" sz="2800" dirty="0"/>
              <a:t>cuando ejecutamos sentencias SQL desde Java es olvidarse de las comillas simples en los campos que trabajan con el tipo </a:t>
            </a:r>
            <a:r>
              <a:rPr lang="es-ES" sz="2800" dirty="0" err="1"/>
              <a:t>varchar</a:t>
            </a:r>
            <a:r>
              <a:rPr lang="es-ES" sz="2800" dirty="0"/>
              <a:t>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cambio, valor2, al tratarse de un entero, no va entre comillas simples.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800" dirty="0" err="1"/>
              <a:t>String</a:t>
            </a:r>
            <a:r>
              <a:rPr lang="es-ES" sz="2800" dirty="0"/>
              <a:t> </a:t>
            </a:r>
            <a:r>
              <a:rPr lang="es-ES" sz="2800" dirty="0" err="1"/>
              <a:t>query</a:t>
            </a:r>
            <a:r>
              <a:rPr lang="es-ES" sz="2800" dirty="0"/>
              <a:t> = "</a:t>
            </a:r>
            <a:r>
              <a:rPr lang="es-ES" sz="2800" b="1" dirty="0" err="1"/>
              <a:t>insert</a:t>
            </a:r>
            <a:r>
              <a:rPr lang="es-ES" sz="2800" dirty="0"/>
              <a:t> </a:t>
            </a:r>
            <a:r>
              <a:rPr lang="es-ES" sz="2800" dirty="0" err="1"/>
              <a:t>into</a:t>
            </a:r>
            <a:r>
              <a:rPr lang="es-ES" sz="2800" dirty="0"/>
              <a:t> </a:t>
            </a:r>
            <a:r>
              <a:rPr lang="es-ES" sz="2800" dirty="0" err="1"/>
              <a:t>miTabla</a:t>
            </a:r>
            <a:r>
              <a:rPr lang="es-ES" sz="2800" dirty="0"/>
              <a:t>(campo1, campo2) </a:t>
            </a:r>
            <a:r>
              <a:rPr lang="es-ES" sz="2800" dirty="0" err="1"/>
              <a:t>values</a:t>
            </a:r>
            <a:r>
              <a:rPr lang="es-ES" sz="2800" dirty="0"/>
              <a:t>(</a:t>
            </a:r>
            <a:r>
              <a:rPr lang="es-ES" sz="2800" b="1" dirty="0">
                <a:solidFill>
                  <a:srgbClr val="FF0000"/>
                </a:solidFill>
              </a:rPr>
              <a:t>'</a:t>
            </a:r>
            <a:r>
              <a:rPr lang="es-ES" sz="2800" dirty="0"/>
              <a:t>"+</a:t>
            </a:r>
            <a:r>
              <a:rPr lang="es-ES" sz="2800" dirty="0">
                <a:solidFill>
                  <a:srgbClr val="0070C0"/>
                </a:solidFill>
              </a:rPr>
              <a:t>valor1</a:t>
            </a:r>
            <a:r>
              <a:rPr lang="es-ES" sz="2800" dirty="0"/>
              <a:t>+"</a:t>
            </a:r>
            <a:r>
              <a:rPr lang="es-ES" sz="2800" b="1" dirty="0">
                <a:solidFill>
                  <a:srgbClr val="FF0000"/>
                </a:solidFill>
              </a:rPr>
              <a:t>'</a:t>
            </a:r>
            <a:r>
              <a:rPr lang="es-ES" sz="2800" dirty="0"/>
              <a:t>, "+</a:t>
            </a:r>
            <a:r>
              <a:rPr lang="es-ES" sz="2800" dirty="0">
                <a:solidFill>
                  <a:srgbClr val="0070C0"/>
                </a:solidFill>
              </a:rPr>
              <a:t>valor2</a:t>
            </a:r>
            <a:r>
              <a:rPr lang="es-ES" sz="2800" dirty="0"/>
              <a:t>+");"; </a:t>
            </a:r>
          </a:p>
        </p:txBody>
      </p:sp>
    </p:spTree>
    <p:extLst>
      <p:ext uri="{BB962C8B-B14F-4D97-AF65-F5344CB8AC3E}">
        <p14:creationId xmlns:p14="http://schemas.microsoft.com/office/powerpoint/2010/main" val="1642125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271464" y="2060848"/>
            <a:ext cx="964907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ejecutar un SELECT sobre la BDD usaremos el método “</a:t>
            </a:r>
            <a:r>
              <a:rPr lang="es-ES" sz="2800" dirty="0" err="1"/>
              <a:t>executeQuery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)” de la clase “</a:t>
            </a:r>
            <a:r>
              <a:rPr lang="es-ES" sz="2800" dirty="0" err="1"/>
              <a:t>Statement</a:t>
            </a:r>
            <a:r>
              <a:rPr lang="es-ES" sz="2800" dirty="0"/>
              <a:t>”.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Todos los datos resultantes de la ejecución del SELECT se almacenan en un “</a:t>
            </a:r>
            <a:r>
              <a:rPr lang="es-ES" sz="2800" b="1" dirty="0" err="1"/>
              <a:t>ResultSet</a:t>
            </a:r>
            <a:r>
              <a:rPr lang="es-ES" sz="2800" dirty="0"/>
              <a:t>”.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El </a:t>
            </a:r>
            <a:r>
              <a:rPr lang="es-ES" sz="2800" b="1" dirty="0" err="1"/>
              <a:t>ResultSet</a:t>
            </a:r>
            <a:r>
              <a:rPr lang="es-ES" sz="2800" dirty="0"/>
              <a:t> contiene varias filas con el resultado de la consulta.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Para movernos entre ellas usaremos un cursor, que inicialmente se sitúa delante de la primera fila. </a:t>
            </a:r>
          </a:p>
        </p:txBody>
      </p:sp>
    </p:spTree>
    <p:extLst>
      <p:ext uri="{BB962C8B-B14F-4D97-AF65-F5344CB8AC3E}">
        <p14:creationId xmlns:p14="http://schemas.microsoft.com/office/powerpoint/2010/main" val="4020518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39</a:t>
            </a:fld>
            <a:endParaRPr lang="es-ES" dirty="0"/>
          </a:p>
        </p:txBody>
      </p:sp>
      <p:pic>
        <p:nvPicPr>
          <p:cNvPr id="29698" name="Picture 2" descr="JDBC ResultSet: cómo utilizar Java ResultSet para recuperar datos - Otro">
            <a:extLst>
              <a:ext uri="{FF2B5EF4-FFF2-40B4-BE49-F238E27FC236}">
                <a16:creationId xmlns:a16="http://schemas.microsoft.com/office/drawing/2014/main" id="{5E280512-EB47-47A1-AD52-5A82A105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378160"/>
            <a:ext cx="7011580" cy="521622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AAF3028-C206-4FBD-8417-2A4ECE7E221B}"/>
              </a:ext>
            </a:extLst>
          </p:cNvPr>
          <p:cNvSpPr/>
          <p:nvPr/>
        </p:nvSpPr>
        <p:spPr>
          <a:xfrm>
            <a:off x="8540060" y="1988840"/>
            <a:ext cx="3312368" cy="826515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Ejemplo de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Resultset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7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688"/>
            <a:ext cx="11018440" cy="781968"/>
          </a:xfrm>
        </p:spPr>
        <p:txBody>
          <a:bodyPr/>
          <a:lstStyle/>
          <a:p>
            <a:r>
              <a:rPr lang="es-ES" sz="4400" b="1" dirty="0"/>
              <a:t>14.	Diseño de programas para la </a:t>
            </a:r>
            <a:br>
              <a:rPr lang="es-ES" sz="4400" b="1" dirty="0"/>
            </a:br>
            <a:r>
              <a:rPr lang="es-ES" sz="4400" b="1" dirty="0"/>
              <a:t>gestión de bases de datos relacionales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2789"/>
            <a:ext cx="11018440" cy="5016758"/>
          </a:xfrm>
        </p:spPr>
        <p:txBody>
          <a:bodyPr>
            <a:spAutoFit/>
          </a:bodyPr>
          <a:lstStyle/>
          <a:p>
            <a:pPr marL="742950" indent="-74295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s-ES" sz="4000" dirty="0"/>
              <a:t>Usamos </a:t>
            </a:r>
            <a:r>
              <a:rPr lang="es-ES" sz="4000" b="1" dirty="0"/>
              <a:t>ficheros</a:t>
            </a:r>
            <a:r>
              <a:rPr lang="es-ES" sz="4000" dirty="0"/>
              <a:t> para guardar datos. 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s-ES" sz="4000" dirty="0"/>
              <a:t>Este sistema de almacenaje es fácil de usar y poco costoso, pero </a:t>
            </a:r>
            <a:r>
              <a:rPr lang="es-ES" sz="4000" b="1" dirty="0"/>
              <a:t>puede generar inconsistencia y redundancia de los datos. 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s-ES" sz="4000" dirty="0"/>
              <a:t>Actualmente, en </a:t>
            </a:r>
            <a:r>
              <a:rPr lang="es-ES" sz="4000" b="1" dirty="0"/>
              <a:t>la mayoría de aplicaciones </a:t>
            </a:r>
            <a:r>
              <a:rPr lang="es-ES" sz="4000" dirty="0"/>
              <a:t>que </a:t>
            </a:r>
            <a:r>
              <a:rPr lang="es-ES" sz="4000" b="1" dirty="0"/>
              <a:t>implementan la persistencia </a:t>
            </a:r>
            <a:r>
              <a:rPr lang="es-ES" sz="4000" dirty="0"/>
              <a:t>de datos </a:t>
            </a:r>
            <a:r>
              <a:rPr lang="es-ES" sz="4000" b="1" dirty="0"/>
              <a:t>utilizan bases de datos.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3236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59DABD-BA56-46CD-9852-E9EE1558C36F}"/>
              </a:ext>
            </a:extLst>
          </p:cNvPr>
          <p:cNvSpPr txBox="1"/>
          <p:nvPr/>
        </p:nvSpPr>
        <p:spPr>
          <a:xfrm>
            <a:off x="1271464" y="1641768"/>
            <a:ext cx="9649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En la siguiente tabla se pueden ver algunos métodos de la clase </a:t>
            </a:r>
            <a:r>
              <a:rPr lang="es-ES" sz="2800" dirty="0" err="1"/>
              <a:t>ResultSet</a:t>
            </a:r>
            <a:r>
              <a:rPr lang="es-ES" sz="2800" dirty="0"/>
              <a:t>: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04FBE95-E6D7-4447-834D-2719F63DA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34388"/>
              </p:ext>
            </p:extLst>
          </p:nvPr>
        </p:nvGraphicFramePr>
        <p:xfrm>
          <a:off x="1487488" y="2800138"/>
          <a:ext cx="9937104" cy="378317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128280875"/>
                    </a:ext>
                  </a:extLst>
                </a:gridCol>
                <a:gridCol w="7848872">
                  <a:extLst>
                    <a:ext uri="{9D8B030D-6E8A-4147-A177-3AD203B41FA5}">
                      <a16:colId xmlns:a16="http://schemas.microsoft.com/office/drawing/2014/main" val="190713097"/>
                    </a:ext>
                  </a:extLst>
                </a:gridCol>
              </a:tblGrid>
              <a:tr h="989908">
                <a:tc>
                  <a:txBody>
                    <a:bodyPr/>
                    <a:lstStyle/>
                    <a:p>
                      <a:pPr marL="69850" marR="7874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Desplaza el cursor a la siguiente fila. </a:t>
                      </a:r>
                    </a:p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Devuelve true si hay fila, false si no.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81334"/>
                  </a:ext>
                </a:extLst>
              </a:tr>
              <a:tr h="1064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ca-E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Sitúa el cursor en la primera fila. Devuelve true si hay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 menos una fila.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047410"/>
                  </a:ext>
                </a:extLst>
              </a:tr>
              <a:tr h="7640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beforeFirst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ca-E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Sitúa el cursor delante de la primera fila.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120487"/>
                  </a:ext>
                </a:extLst>
              </a:tr>
              <a:tr h="964508">
                <a:tc>
                  <a:txBody>
                    <a:bodyPr/>
                    <a:lstStyle/>
                    <a:p>
                      <a:pPr marL="69850" marR="7874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previous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Sitúa el cursor en la fila anterior, si hay. </a:t>
                      </a:r>
                    </a:p>
                    <a:p>
                      <a:pPr marL="69850" marR="78740" algn="l" defTabSz="914400" rtl="0" eaLnBrk="1" latinLnBrk="0" hangingPunct="1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no devuelve false.</a:t>
                      </a:r>
                      <a:endParaRPr lang="ca-E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577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08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41</a:t>
            </a:fld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90CADB3-CC12-4869-9679-E5AABDA8D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821667"/>
              </p:ext>
            </p:extLst>
          </p:nvPr>
        </p:nvGraphicFramePr>
        <p:xfrm>
          <a:off x="1559496" y="2108933"/>
          <a:ext cx="9794304" cy="37121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3718857643"/>
                    </a:ext>
                  </a:extLst>
                </a:gridCol>
                <a:gridCol w="7562056">
                  <a:extLst>
                    <a:ext uri="{9D8B030D-6E8A-4147-A177-3AD203B41FA5}">
                      <a16:colId xmlns:a16="http://schemas.microsoft.com/office/drawing/2014/main" val="2132908007"/>
                    </a:ext>
                  </a:extLst>
                </a:gridCol>
              </a:tblGrid>
              <a:tr h="549744">
                <a:tc>
                  <a:txBody>
                    <a:bodyPr/>
                    <a:lstStyle/>
                    <a:p>
                      <a:pPr marL="69850" marR="78740" algn="ctr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afterLast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78740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Sitúa</a:t>
                      </a:r>
                      <a:r>
                        <a:rPr lang="es-ES" sz="240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cursor</a:t>
                      </a:r>
                      <a:r>
                        <a:rPr lang="es-ES" sz="240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detrás</a:t>
                      </a:r>
                      <a:r>
                        <a:rPr lang="es-ES" sz="240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de</a:t>
                      </a:r>
                      <a:r>
                        <a:rPr lang="es-ES" sz="240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última</a:t>
                      </a:r>
                      <a:r>
                        <a:rPr lang="es-ES" sz="2400" spc="-1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fila.</a:t>
                      </a:r>
                      <a:endParaRPr lang="ca-ES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01807"/>
                  </a:ext>
                </a:extLst>
              </a:tr>
              <a:tr h="1032562">
                <a:tc>
                  <a:txBody>
                    <a:bodyPr/>
                    <a:lstStyle/>
                    <a:p>
                      <a:pPr marL="82550" marR="78740"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9850" marR="78740" algn="ctr"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absolute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 i)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7683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Sitúa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cursor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en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fila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i.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Devuelve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si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hay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una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fila</a:t>
                      </a:r>
                      <a:r>
                        <a:rPr lang="es-ES" sz="2400" spc="-2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en esa posición. Las filas empiezan a numerarse a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partir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 1.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300431"/>
                  </a:ext>
                </a:extLst>
              </a:tr>
              <a:tr h="1032562">
                <a:tc>
                  <a:txBody>
                    <a:bodyPr/>
                    <a:lstStyle/>
                    <a:p>
                      <a:pPr marL="82550" marR="7874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9850" marR="78740" algn="ctr"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relative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r>
                        <a:rPr lang="es-ES" sz="24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i)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2715" marR="127635" indent="-63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Desplaza el cursor y posiciones desde donde se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encuentra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actualmente.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Devuelve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si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hay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una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fila</a:t>
                      </a:r>
                      <a:r>
                        <a:rPr lang="es-ES" sz="2400" spc="-2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en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esa posición.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304075"/>
                  </a:ext>
                </a:extLst>
              </a:tr>
              <a:tr h="1032562">
                <a:tc>
                  <a:txBody>
                    <a:bodyPr/>
                    <a:lstStyle/>
                    <a:p>
                      <a:pPr marL="69850" marR="78740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last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()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7874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Sitúa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cursor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en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última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fila.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82550" marR="7874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Devuelve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true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si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hay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al menos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una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fila.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44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326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42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94FB6A-4601-4507-9222-593283F5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435386"/>
            <a:ext cx="6912768" cy="51035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08997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43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3889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0545" marR="384810">
              <a:spcBef>
                <a:spcPts val="500"/>
              </a:spcBef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Existen diferentes tipos de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 función de sus características. </a:t>
            </a:r>
          </a:p>
          <a:p>
            <a:pPr marL="550545" marR="384810">
              <a:spcBef>
                <a:spcPts val="500"/>
              </a:spcBef>
              <a:spcAft>
                <a:spcPts val="0"/>
              </a:spcAft>
            </a:pP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criterio para</a:t>
            </a:r>
            <a:r>
              <a:rPr lang="es-ES" sz="2800" spc="-26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clasificar</a:t>
            </a:r>
            <a:r>
              <a:rPr lang="es-ES" sz="28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cómo podemos movernos por él:</a:t>
            </a:r>
          </a:p>
          <a:p>
            <a:pPr marL="550545" marR="384810">
              <a:spcBef>
                <a:spcPts val="500"/>
              </a:spcBef>
              <a:spcAft>
                <a:spcPts val="0"/>
              </a:spcAft>
            </a:pPr>
            <a:endParaRPr lang="ca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00113" marR="245110" lvl="3" indent="-228600">
              <a:lnSpc>
                <a:spcPct val="101000"/>
              </a:lnSpc>
              <a:spcBef>
                <a:spcPts val="58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TYPE_FORWARD_ONLY.</a:t>
            </a:r>
            <a:endParaRPr lang="ca-ES" sz="2400" dirty="0"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900113" marR="208280" lvl="3" indent="-228600">
              <a:spcBef>
                <a:spcPts val="54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TYPE_SCROLL_INSENSITIVE.</a:t>
            </a:r>
            <a:endParaRPr lang="ca-ES" sz="2400" dirty="0"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900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TYPE_SCROLL_SENSITIVE.</a:t>
            </a:r>
            <a:endParaRPr lang="ca-ES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4959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44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146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marR="245110" lvl="3" indent="-228600">
              <a:lnSpc>
                <a:spcPct val="101000"/>
              </a:lnSpc>
              <a:spcBef>
                <a:spcPts val="58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TYPE_FORWARD_ONLY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: es la opción por defecto. </a:t>
            </a:r>
          </a:p>
          <a:p>
            <a:pPr marL="354013" marR="245110" lvl="3" indent="-228600">
              <a:lnSpc>
                <a:spcPct val="101000"/>
              </a:lnSpc>
              <a:spcBef>
                <a:spcPts val="58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El movimiento por sus registros</a:t>
            </a:r>
            <a:r>
              <a:rPr lang="es-ES" sz="2800" spc="-26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es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unidireccional hacia delante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(de la primera fila hasta la última).</a:t>
            </a:r>
            <a:endParaRPr lang="ca-ES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41986" name="Picture 2" descr="JDBC ResultSet Types Forward Only">
            <a:extLst>
              <a:ext uri="{FF2B5EF4-FFF2-40B4-BE49-F238E27FC236}">
                <a16:creationId xmlns:a16="http://schemas.microsoft.com/office/drawing/2014/main" id="{931A0C4F-5116-40E3-965A-90929C66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057430"/>
            <a:ext cx="7595661" cy="3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42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45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2310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208280" lvl="3" indent="-228600">
              <a:spcBef>
                <a:spcPts val="54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TYPE_SCROLL_INSENSITIVE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: podemos movernos hacia delante y hacia detrás. </a:t>
            </a:r>
          </a:p>
          <a:p>
            <a:pPr marL="265113" marR="208280" lvl="3" indent="-228600">
              <a:spcBef>
                <a:spcPts val="545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7745" algn="l"/>
                <a:tab pos="1008380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El</a:t>
            </a:r>
            <a:r>
              <a:rPr lang="es-ES" sz="2800" spc="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contiene los datos que tenía cuando se ejecutó el comando SQL, así que</a:t>
            </a:r>
            <a:r>
              <a:rPr lang="es-ES" sz="2800" spc="-26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no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reflejará posibles cambios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posteriores en los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datos de la</a:t>
            </a:r>
            <a:r>
              <a:rPr lang="es-ES" sz="2800" spc="-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base de datos.</a:t>
            </a:r>
            <a:endParaRPr lang="ca-ES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40962" name="Picture 2" descr="JDBC ResultSetT ypes Insensitive">
            <a:extLst>
              <a:ext uri="{FF2B5EF4-FFF2-40B4-BE49-F238E27FC236}">
                <a16:creationId xmlns:a16="http://schemas.microsoft.com/office/drawing/2014/main" id="{2B6CEC53-429C-4220-8DE9-2BCB59B2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820427"/>
            <a:ext cx="6478441" cy="265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46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46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TYPE_SCROLL_SENSITIVE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: igual que el anterior, pero si hubiera algún cambio en los</a:t>
            </a:r>
            <a:r>
              <a:rPr lang="es-ES" sz="2800" spc="-26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datos de la base de datos después del comando SQL ejecutado, el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“se</a:t>
            </a:r>
            <a:r>
              <a:rPr lang="es-ES" sz="2800" spc="5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enterará” de este cambio. 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Por tanto, trabaja siempre con los datos más actuales de</a:t>
            </a:r>
            <a:r>
              <a:rPr lang="es-ES" sz="2800" spc="-26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la base de datos.</a:t>
            </a:r>
            <a:endParaRPr lang="ca-ES" sz="2400" dirty="0">
              <a:effectLst/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pic>
        <p:nvPicPr>
          <p:cNvPr id="44034" name="Picture 2" descr="JDBC ResultSet Types Sensitive">
            <a:extLst>
              <a:ext uri="{FF2B5EF4-FFF2-40B4-BE49-F238E27FC236}">
                <a16:creationId xmlns:a16="http://schemas.microsoft.com/office/drawing/2014/main" id="{8C00434F-F057-46A6-B1BE-EEC43D70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7" y="3429000"/>
            <a:ext cx="6120680" cy="330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9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47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Otro criterio de clasificación de los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es si sus datos son </a:t>
            </a: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actualizables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en la base de datos o no. 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 este criterio le llamamos </a:t>
            </a: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concurrencia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, y hay 2 tipos: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•	</a:t>
            </a: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CONCUR_READ_ONLY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: es la opción por defecto. </a:t>
            </a:r>
          </a:p>
          <a:p>
            <a:pPr marL="36513" marR="125730" lvl="3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Sus datos no pueden ser modificados y, por tanto, no ser replicados en la base de datos.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•	</a:t>
            </a:r>
            <a:r>
              <a:rPr lang="es-ES" sz="2800" b="1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CONCUR_UPDATABLE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: los datos del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 pueden ser actualizados y, los cambios, se actualizarán también en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4136425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48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983432" y="1484785"/>
            <a:ext cx="1058517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Para acceder a los datos de cada fila de un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ResultSet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, usamos los métodos “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get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” (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getInt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getBoolean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…). 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A cada dato se puede acceder usando su posición en la fila (empezando por 1) o su nombre.</a:t>
            </a:r>
          </a:p>
        </p:txBody>
      </p:sp>
      <p:pic>
        <p:nvPicPr>
          <p:cNvPr id="45058" name="Picture 2" descr="BASES DE DATOS">
            <a:extLst>
              <a:ext uri="{FF2B5EF4-FFF2-40B4-BE49-F238E27FC236}">
                <a16:creationId xmlns:a16="http://schemas.microsoft.com/office/drawing/2014/main" id="{F633B154-7BC5-47CF-847F-79095DD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12" y="3377611"/>
            <a:ext cx="5472608" cy="32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68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096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49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1056048" y="1340768"/>
            <a:ext cx="10585176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Veamos un ejemplo de método que realiza un SELECT sobre la tabla “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miTabla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” de la base de datos “</a:t>
            </a:r>
            <a:r>
              <a:rPr lang="es-ES" sz="2800" dirty="0" err="1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miBDD</a:t>
            </a:r>
            <a:r>
              <a:rPr lang="es-ES" sz="2800" dirty="0">
                <a:latin typeface="Calibri" panose="020F0502020204030204" pitchFamily="34" charset="0"/>
                <a:ea typeface="Symbol" panose="05050102010706020507" pitchFamily="18" charset="2"/>
                <a:cs typeface="Symbol" panose="05050102010706020507" pitchFamily="18" charset="2"/>
              </a:rPr>
              <a:t>”</a:t>
            </a:r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endParaRPr lang="es-ES" sz="2800" dirty="0"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ArrayList</a:t>
            </a:r>
            <a:r>
              <a:rPr lang="es-ES" sz="2800" dirty="0"/>
              <a:t>&lt;</a:t>
            </a:r>
            <a:r>
              <a:rPr lang="es-ES" sz="2800" dirty="0" err="1"/>
              <a:t>String</a:t>
            </a:r>
            <a:r>
              <a:rPr lang="es-ES" sz="2800" dirty="0"/>
              <a:t>&gt; </a:t>
            </a:r>
            <a:r>
              <a:rPr lang="es-ES" sz="2800" dirty="0" err="1"/>
              <a:t>listarDatos</a:t>
            </a:r>
            <a:r>
              <a:rPr lang="es-ES" sz="2800" dirty="0"/>
              <a:t>() </a:t>
            </a:r>
            <a:r>
              <a:rPr lang="es-ES" sz="2800" dirty="0" err="1"/>
              <a:t>throws</a:t>
            </a:r>
            <a:r>
              <a:rPr lang="es-ES" sz="2800" dirty="0"/>
              <a:t> </a:t>
            </a:r>
            <a:r>
              <a:rPr lang="es-ES" sz="2800" dirty="0" err="1"/>
              <a:t>Exception</a:t>
            </a:r>
            <a:r>
              <a:rPr lang="es-ES" sz="2800" dirty="0"/>
              <a:t> {</a:t>
            </a:r>
            <a:endParaRPr lang="ca-ES" sz="3600" dirty="0"/>
          </a:p>
          <a:p>
            <a:r>
              <a:rPr lang="es-ES" sz="2800" dirty="0">
                <a:solidFill>
                  <a:srgbClr val="00B050"/>
                </a:solidFill>
              </a:rPr>
              <a:t>   // </a:t>
            </a:r>
            <a:r>
              <a:rPr lang="es-ES" sz="2800" dirty="0" err="1">
                <a:solidFill>
                  <a:srgbClr val="00B050"/>
                </a:solidFill>
              </a:rPr>
              <a:t>Funcion</a:t>
            </a:r>
            <a:r>
              <a:rPr lang="es-ES" sz="2800" dirty="0">
                <a:solidFill>
                  <a:srgbClr val="00B050"/>
                </a:solidFill>
              </a:rPr>
              <a:t> que devuelve una lista con los datos de “</a:t>
            </a:r>
            <a:r>
              <a:rPr lang="es-ES" sz="2800" dirty="0" err="1">
                <a:solidFill>
                  <a:srgbClr val="00B050"/>
                </a:solidFill>
              </a:rPr>
              <a:t>miTabla</a:t>
            </a:r>
            <a:r>
              <a:rPr lang="es-ES" sz="2800" dirty="0">
                <a:solidFill>
                  <a:srgbClr val="00B050"/>
                </a:solidFill>
              </a:rPr>
              <a:t>”</a:t>
            </a:r>
          </a:p>
          <a:p>
            <a:r>
              <a:rPr lang="es-ES" sz="2800" dirty="0">
                <a:solidFill>
                  <a:srgbClr val="00B050"/>
                </a:solidFill>
              </a:rPr>
              <a:t>   </a:t>
            </a:r>
            <a:r>
              <a:rPr lang="es-ES" sz="2800" dirty="0" err="1"/>
              <a:t>ArrayList</a:t>
            </a:r>
            <a:r>
              <a:rPr lang="es-ES" sz="2800" dirty="0"/>
              <a:t>&lt;</a:t>
            </a:r>
            <a:r>
              <a:rPr lang="es-ES" sz="2800" dirty="0" err="1"/>
              <a:t>String</a:t>
            </a:r>
            <a:r>
              <a:rPr lang="es-ES" sz="2800" dirty="0"/>
              <a:t>&gt; lista = new </a:t>
            </a:r>
            <a:r>
              <a:rPr lang="es-ES" sz="2800" dirty="0" err="1"/>
              <a:t>ArrayList</a:t>
            </a:r>
            <a:r>
              <a:rPr lang="es-ES" sz="2800" dirty="0"/>
              <a:t>&lt;</a:t>
            </a:r>
            <a:r>
              <a:rPr lang="es-ES" sz="2800" dirty="0" err="1"/>
              <a:t>String</a:t>
            </a:r>
            <a:r>
              <a:rPr lang="es-ES" sz="2800" dirty="0"/>
              <a:t>&gt;();</a:t>
            </a:r>
            <a:endParaRPr lang="ca-ES" sz="3600" dirty="0"/>
          </a:p>
          <a:p>
            <a:r>
              <a:rPr lang="es-ES" sz="2800" dirty="0"/>
              <a:t>   </a:t>
            </a:r>
            <a:r>
              <a:rPr lang="es-ES" sz="2800" dirty="0" err="1"/>
              <a:t>String</a:t>
            </a:r>
            <a:r>
              <a:rPr lang="es-ES" sz="2800" dirty="0"/>
              <a:t> </a:t>
            </a:r>
            <a:r>
              <a:rPr lang="es-ES" sz="2800" dirty="0" err="1"/>
              <a:t>query</a:t>
            </a:r>
            <a:r>
              <a:rPr lang="es-ES" sz="2800" dirty="0"/>
              <a:t> = "</a:t>
            </a:r>
            <a:r>
              <a:rPr lang="es-ES" sz="2800" dirty="0" err="1"/>
              <a:t>select</a:t>
            </a:r>
            <a:r>
              <a:rPr lang="es-ES" sz="2800" dirty="0"/>
              <a:t> * </a:t>
            </a:r>
            <a:r>
              <a:rPr lang="es-ES" sz="2800" dirty="0" err="1"/>
              <a:t>from</a:t>
            </a:r>
            <a:r>
              <a:rPr lang="es-ES" sz="2800" dirty="0"/>
              <a:t> </a:t>
            </a:r>
            <a:r>
              <a:rPr lang="es-ES" sz="2800" dirty="0" err="1"/>
              <a:t>miTabla</a:t>
            </a:r>
            <a:r>
              <a:rPr lang="es-ES" sz="2800" dirty="0"/>
              <a:t>;"; </a:t>
            </a:r>
          </a:p>
          <a:p>
            <a:r>
              <a:rPr lang="es-ES" sz="2800" dirty="0"/>
              <a:t>   </a:t>
            </a:r>
            <a:r>
              <a:rPr lang="es-ES" sz="2800" dirty="0" err="1"/>
              <a:t>Statement</a:t>
            </a:r>
            <a:r>
              <a:rPr lang="es-ES" sz="2800" dirty="0"/>
              <a:t>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</a:t>
            </a:r>
            <a:endParaRPr lang="ca-ES" sz="3600" dirty="0"/>
          </a:p>
          <a:p>
            <a:r>
              <a:rPr lang="es-ES" sz="2800" dirty="0"/>
              <a:t>   </a:t>
            </a:r>
            <a:r>
              <a:rPr lang="es-ES" sz="2800" dirty="0" err="1"/>
              <a:t>ResultSet</a:t>
            </a:r>
            <a:r>
              <a:rPr lang="es-ES" sz="2800" dirty="0"/>
              <a:t> </a:t>
            </a:r>
            <a:r>
              <a:rPr lang="es-ES" sz="2800" dirty="0" err="1"/>
              <a:t>rs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 </a:t>
            </a:r>
          </a:p>
          <a:p>
            <a:endParaRPr lang="es-ES" sz="2800" dirty="0"/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endParaRPr lang="es-ES" sz="2800" dirty="0"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2A805B0-35E7-4F38-9FAC-02149C1F12AF}"/>
              </a:ext>
            </a:extLst>
          </p:cNvPr>
          <p:cNvSpPr/>
          <p:nvPr/>
        </p:nvSpPr>
        <p:spPr>
          <a:xfrm>
            <a:off x="7812077" y="4690717"/>
            <a:ext cx="3312368" cy="1212101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Seleccionamos todos los registros de la tabla con todos sus campos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9A3B967-F9DD-4DB0-8B2D-49DD17AC5572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888088" y="4437112"/>
            <a:ext cx="923989" cy="859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8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	Diseño de programas para la </a:t>
            </a:r>
            <a:br>
              <a:rPr lang="es-ES" sz="4400" b="1" dirty="0"/>
            </a:br>
            <a:r>
              <a:rPr lang="es-ES" sz="4400" b="1" dirty="0"/>
              <a:t>gestión de bases de datos relacionales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32789"/>
            <a:ext cx="7772400" cy="2308324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4000" b="1" dirty="0"/>
              <a:t>Persistencia de datos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dirty="0"/>
              <a:t>Es la </a:t>
            </a:r>
            <a:r>
              <a:rPr lang="es-ES" b="1" dirty="0"/>
              <a:t>capacidad de guardar la información </a:t>
            </a:r>
            <a:r>
              <a:rPr lang="es-ES" dirty="0"/>
              <a:t>de un programa para poder </a:t>
            </a:r>
            <a:r>
              <a:rPr lang="es-ES" b="1" dirty="0"/>
              <a:t>volver a utilizarla </a:t>
            </a:r>
            <a:r>
              <a:rPr lang="es-ES" dirty="0"/>
              <a:t>en otro momento.</a:t>
            </a:r>
            <a:endParaRPr lang="es-ES" sz="4000" b="1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1026" name="Picture 2" descr="AGPELE92">
            <a:extLst>
              <a:ext uri="{FF2B5EF4-FFF2-40B4-BE49-F238E27FC236}">
                <a16:creationId xmlns:a16="http://schemas.microsoft.com/office/drawing/2014/main" id="{449504F1-70BD-410D-8B5F-EEBA32855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r="34752"/>
          <a:stretch/>
        </p:blipFill>
        <p:spPr bwMode="auto">
          <a:xfrm>
            <a:off x="8610600" y="1804608"/>
            <a:ext cx="2743200" cy="413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9A8F59-D8B4-4300-8AE9-FF89472A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632" y="4429145"/>
            <a:ext cx="4914900" cy="1724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4847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50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601818-639C-4120-8631-0F7D0BD09614}"/>
              </a:ext>
            </a:extLst>
          </p:cNvPr>
          <p:cNvSpPr/>
          <p:nvPr/>
        </p:nvSpPr>
        <p:spPr>
          <a:xfrm>
            <a:off x="1056048" y="1268760"/>
            <a:ext cx="10585176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try {</a:t>
            </a:r>
            <a:endParaRPr lang="ca-ES" sz="3200" dirty="0"/>
          </a:p>
          <a:p>
            <a:r>
              <a:rPr lang="es-ES" sz="2400" dirty="0"/>
              <a:t>    </a:t>
            </a:r>
            <a:r>
              <a:rPr lang="es-ES" sz="2400" dirty="0" err="1"/>
              <a:t>stmt</a:t>
            </a:r>
            <a:r>
              <a:rPr lang="es-ES" sz="2400" dirty="0"/>
              <a:t> = </a:t>
            </a:r>
            <a:r>
              <a:rPr lang="es-ES" sz="2400" dirty="0" err="1"/>
              <a:t>con.</a:t>
            </a:r>
            <a:r>
              <a:rPr lang="es-ES" sz="2400" b="1" dirty="0" err="1"/>
              <a:t>createStatement</a:t>
            </a:r>
            <a:r>
              <a:rPr lang="es-ES" sz="2400" dirty="0"/>
              <a:t>(); </a:t>
            </a:r>
          </a:p>
          <a:p>
            <a:r>
              <a:rPr lang="es-ES" sz="2400" dirty="0"/>
              <a:t>    </a:t>
            </a:r>
            <a:r>
              <a:rPr lang="es-ES" sz="2400" dirty="0" err="1"/>
              <a:t>rs</a:t>
            </a:r>
            <a:r>
              <a:rPr lang="es-ES" sz="2400" dirty="0"/>
              <a:t> = </a:t>
            </a:r>
            <a:r>
              <a:rPr lang="es-ES" sz="2400" dirty="0" err="1"/>
              <a:t>stmt.</a:t>
            </a:r>
            <a:r>
              <a:rPr lang="es-ES" sz="2400" b="1" dirty="0" err="1"/>
              <a:t>executeQuery</a:t>
            </a:r>
            <a:r>
              <a:rPr lang="es-ES" sz="2400" dirty="0"/>
              <a:t>(</a:t>
            </a:r>
            <a:r>
              <a:rPr lang="es-ES" sz="2400" dirty="0" err="1"/>
              <a:t>query</a:t>
            </a:r>
            <a:r>
              <a:rPr lang="es-ES" sz="2400" dirty="0"/>
              <a:t>); </a:t>
            </a:r>
          </a:p>
          <a:p>
            <a:r>
              <a:rPr lang="es-ES" sz="2400" dirty="0"/>
              <a:t>    </a:t>
            </a:r>
            <a:r>
              <a:rPr lang="es-ES" sz="2400" dirty="0" err="1"/>
              <a:t>while</a:t>
            </a:r>
            <a:r>
              <a:rPr lang="es-ES" sz="2400" dirty="0"/>
              <a:t>(</a:t>
            </a:r>
            <a:r>
              <a:rPr lang="es-ES" sz="2400" dirty="0" err="1"/>
              <a:t>rs.</a:t>
            </a:r>
            <a:r>
              <a:rPr lang="es-ES" sz="2400" b="1" dirty="0" err="1"/>
              <a:t>next</a:t>
            </a:r>
            <a:r>
              <a:rPr lang="es-ES" sz="2400" dirty="0"/>
              <a:t>()){</a:t>
            </a:r>
            <a:endParaRPr lang="ca-ES" sz="3200" dirty="0"/>
          </a:p>
          <a:p>
            <a:r>
              <a:rPr lang="es-ES" sz="2400" dirty="0"/>
              <a:t>        </a:t>
            </a:r>
            <a:r>
              <a:rPr lang="es-ES" sz="2400" dirty="0" err="1"/>
              <a:t>lista.add</a:t>
            </a:r>
            <a:r>
              <a:rPr lang="es-ES" sz="2400" dirty="0"/>
              <a:t>(</a:t>
            </a:r>
            <a:r>
              <a:rPr lang="es-ES" sz="2400" dirty="0" err="1"/>
              <a:t>rs.</a:t>
            </a:r>
            <a:r>
              <a:rPr lang="es-ES" sz="2400" b="1" dirty="0" err="1"/>
              <a:t>getInt</a:t>
            </a:r>
            <a:r>
              <a:rPr lang="es-ES" sz="2400" dirty="0"/>
              <a:t>(1)+ " - " + </a:t>
            </a:r>
            <a:r>
              <a:rPr lang="es-ES" sz="2400" dirty="0" err="1"/>
              <a:t>rs.</a:t>
            </a:r>
            <a:r>
              <a:rPr lang="es-ES" sz="2400" b="1" dirty="0" err="1"/>
              <a:t>getString</a:t>
            </a:r>
            <a:r>
              <a:rPr lang="es-ES" sz="2400" dirty="0"/>
              <a:t>(2) + " " + </a:t>
            </a:r>
            <a:r>
              <a:rPr lang="es-ES" sz="2400" dirty="0" err="1"/>
              <a:t>rs.</a:t>
            </a:r>
            <a:r>
              <a:rPr lang="es-ES" sz="2400" b="1" dirty="0" err="1"/>
              <a:t>getInt</a:t>
            </a:r>
            <a:r>
              <a:rPr lang="es-ES" sz="2400" dirty="0"/>
              <a:t>(3));</a:t>
            </a:r>
            <a:endParaRPr lang="ca-ES" sz="3200" dirty="0"/>
          </a:p>
          <a:p>
            <a:r>
              <a:rPr lang="es-ES" sz="2400" dirty="0"/>
              <a:t>       }</a:t>
            </a:r>
            <a:endParaRPr lang="ca-ES" sz="2400" dirty="0"/>
          </a:p>
          <a:p>
            <a:r>
              <a:rPr lang="es-ES" sz="2400" dirty="0"/>
              <a:t>   } catch (</a:t>
            </a:r>
            <a:r>
              <a:rPr lang="es-ES" sz="2400" dirty="0" err="1"/>
              <a:t>SQLException</a:t>
            </a:r>
            <a:r>
              <a:rPr lang="es-ES" sz="2400" dirty="0"/>
              <a:t> e) { </a:t>
            </a:r>
          </a:p>
          <a:p>
            <a:r>
              <a:rPr lang="es-ES" sz="2400" dirty="0"/>
              <a:t>            </a:t>
            </a:r>
            <a:r>
              <a:rPr lang="es-ES" sz="2400" dirty="0" err="1"/>
              <a:t>e.printStackTrace</a:t>
            </a:r>
            <a:r>
              <a:rPr lang="es-ES" sz="2400" dirty="0"/>
              <a:t>();</a:t>
            </a:r>
          </a:p>
          <a:p>
            <a:r>
              <a:rPr lang="es-ES" sz="2400" dirty="0"/>
              <a:t>}</a:t>
            </a:r>
          </a:p>
          <a:p>
            <a:r>
              <a:rPr lang="es-ES" sz="2400" dirty="0" err="1"/>
              <a:t>finally</a:t>
            </a:r>
            <a:r>
              <a:rPr lang="es-ES" sz="2400" dirty="0"/>
              <a:t>{</a:t>
            </a:r>
          </a:p>
          <a:p>
            <a:r>
              <a:rPr lang="es-ES" sz="2400" dirty="0"/>
              <a:t>    </a:t>
            </a:r>
            <a:r>
              <a:rPr lang="es-ES" sz="2400" dirty="0" err="1"/>
              <a:t>rs.</a:t>
            </a:r>
            <a:r>
              <a:rPr lang="es-ES" sz="2400" b="1" dirty="0" err="1"/>
              <a:t>close</a:t>
            </a:r>
            <a:r>
              <a:rPr lang="es-ES" sz="2400" dirty="0"/>
              <a:t>();</a:t>
            </a:r>
          </a:p>
          <a:p>
            <a:r>
              <a:rPr lang="es-ES" sz="2400" dirty="0"/>
              <a:t>    </a:t>
            </a:r>
            <a:r>
              <a:rPr lang="es-ES" sz="2400" dirty="0" err="1"/>
              <a:t>stmt.</a:t>
            </a:r>
            <a:r>
              <a:rPr lang="es-ES" sz="2400" b="1" dirty="0" err="1"/>
              <a:t>close</a:t>
            </a:r>
            <a:r>
              <a:rPr lang="es-ES" sz="2400" dirty="0"/>
              <a:t>();</a:t>
            </a:r>
          </a:p>
          <a:p>
            <a:r>
              <a:rPr lang="es-ES" sz="2400" dirty="0"/>
              <a:t>  }</a:t>
            </a:r>
          </a:p>
          <a:p>
            <a:r>
              <a:rPr lang="es-ES" sz="2400" dirty="0" err="1"/>
              <a:t>return</a:t>
            </a:r>
            <a:r>
              <a:rPr lang="es-ES" sz="2400" dirty="0"/>
              <a:t> lista;</a:t>
            </a:r>
          </a:p>
          <a:p>
            <a:r>
              <a:rPr lang="es-ES" sz="2400" dirty="0"/>
              <a:t>}</a:t>
            </a:r>
          </a:p>
          <a:p>
            <a:endParaRPr lang="es-ES" sz="2400" dirty="0"/>
          </a:p>
          <a:p>
            <a:pPr marL="265113" marR="125730" lvl="3" indent="-228600">
              <a:spcBef>
                <a:spcPts val="580"/>
              </a:spcBef>
              <a:spcAft>
                <a:spcPts val="0"/>
              </a:spcAft>
              <a:buClr>
                <a:srgbClr val="7095CA"/>
              </a:buClr>
              <a:buSzPts val="1200"/>
              <a:buFont typeface="Symbol" panose="05050102010706020507" pitchFamily="18" charset="2"/>
              <a:buChar char=""/>
              <a:tabLst>
                <a:tab pos="1006475" algn="l"/>
                <a:tab pos="1008063" algn="l"/>
              </a:tabLst>
            </a:pPr>
            <a:endParaRPr lang="es-ES" sz="2400" dirty="0">
              <a:latin typeface="Calibri" panose="020F0502020204030204" pitchFamily="34" charset="0"/>
              <a:ea typeface="Symbol" panose="05050102010706020507" pitchFamily="18" charset="2"/>
              <a:cs typeface="Symbol" panose="05050102010706020507" pitchFamily="18" charset="2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F9D974F-1E96-41B7-908B-A0C416A16CB5}"/>
              </a:ext>
            </a:extLst>
          </p:cNvPr>
          <p:cNvSpPr/>
          <p:nvPr/>
        </p:nvSpPr>
        <p:spPr>
          <a:xfrm>
            <a:off x="7392144" y="3461322"/>
            <a:ext cx="4164174" cy="1212101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añaden fila a fila los datos al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arrayList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9525B03-A3F7-4532-BD72-6DAB574837E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67808" y="3163090"/>
            <a:ext cx="3024336" cy="9042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B1FC56C8-87D5-4E8B-A445-0ACDBEB8FC1C}"/>
              </a:ext>
            </a:extLst>
          </p:cNvPr>
          <p:cNvSpPr/>
          <p:nvPr/>
        </p:nvSpPr>
        <p:spPr>
          <a:xfrm>
            <a:off x="7392144" y="6066687"/>
            <a:ext cx="4176464" cy="557313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retorna el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arrayList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02C9B92-A4A4-429C-86C1-BB7BC05DD85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711624" y="6299968"/>
            <a:ext cx="4680520" cy="453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45CC57-3546-41CE-96D2-02CD58CC9233}"/>
              </a:ext>
            </a:extLst>
          </p:cNvPr>
          <p:cNvSpPr/>
          <p:nvPr/>
        </p:nvSpPr>
        <p:spPr>
          <a:xfrm>
            <a:off x="7404434" y="1446101"/>
            <a:ext cx="4164174" cy="1212101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ysClr val="windowText" lastClr="000000"/>
                </a:solidFill>
              </a:rPr>
              <a:t>el método </a:t>
            </a:r>
            <a:r>
              <a:rPr lang="es-ES" sz="2000" b="1" dirty="0" err="1">
                <a:solidFill>
                  <a:sysClr val="windowText" lastClr="000000"/>
                </a:solidFill>
              </a:rPr>
              <a:t>next</a:t>
            </a:r>
            <a:r>
              <a:rPr lang="es-ES" sz="2000" b="1" dirty="0">
                <a:solidFill>
                  <a:sysClr val="windowText" lastClr="000000"/>
                </a:solidFill>
              </a:rPr>
              <a:t> mueve el </a:t>
            </a:r>
            <a:r>
              <a:rPr lang="es-ES" sz="2000" b="1" dirty="0">
                <a:solidFill>
                  <a:srgbClr val="0070C0"/>
                </a:solidFill>
              </a:rPr>
              <a:t>cursor</a:t>
            </a:r>
            <a:r>
              <a:rPr lang="es-ES" sz="2000" b="1" dirty="0">
                <a:solidFill>
                  <a:sysClr val="windowText" lastClr="000000"/>
                </a:solidFill>
              </a:rPr>
              <a:t> a la siguiente fila del </a:t>
            </a:r>
            <a:r>
              <a:rPr lang="es-ES" sz="2000" b="1" dirty="0" err="1">
                <a:solidFill>
                  <a:sysClr val="windowText" lastClr="000000"/>
                </a:solidFill>
              </a:rPr>
              <a:t>ResultSet</a:t>
            </a:r>
            <a:r>
              <a:rPr lang="es-ES" sz="2000" b="1" dirty="0">
                <a:solidFill>
                  <a:sysClr val="windowText" lastClr="000000"/>
                </a:solidFill>
              </a:rPr>
              <a:t>. </a:t>
            </a:r>
          </a:p>
          <a:p>
            <a:pPr algn="ctr"/>
            <a:r>
              <a:rPr lang="es-ES" sz="2000" b="1" dirty="0">
                <a:solidFill>
                  <a:sysClr val="windowText" lastClr="000000"/>
                </a:solidFill>
              </a:rPr>
              <a:t>Devuelve </a:t>
            </a:r>
            <a:r>
              <a:rPr lang="es-ES" sz="2000" b="1" dirty="0">
                <a:solidFill>
                  <a:srgbClr val="0070C0"/>
                </a:solidFill>
              </a:rPr>
              <a:t>true</a:t>
            </a:r>
            <a:r>
              <a:rPr lang="es-ES" sz="2000" b="1" dirty="0">
                <a:solidFill>
                  <a:sysClr val="windowText" lastClr="000000"/>
                </a:solidFill>
              </a:rPr>
              <a:t> si hay fila, </a:t>
            </a:r>
            <a:r>
              <a:rPr lang="es-ES" sz="2000" b="1" dirty="0">
                <a:solidFill>
                  <a:srgbClr val="0070C0"/>
                </a:solidFill>
              </a:rPr>
              <a:t>false</a:t>
            </a:r>
            <a:r>
              <a:rPr lang="es-ES" sz="2000" b="1" dirty="0">
                <a:solidFill>
                  <a:sysClr val="windowText" lastClr="000000"/>
                </a:solidFill>
              </a:rPr>
              <a:t> sino.</a:t>
            </a:r>
            <a:endParaRPr lang="ca-E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8174F1A-18FE-45AD-B52F-DC0234698D70}"/>
              </a:ext>
            </a:extLst>
          </p:cNvPr>
          <p:cNvCxnSpPr>
            <a:cxnSpLocks/>
          </p:cNvCxnSpPr>
          <p:nvPr/>
        </p:nvCxnSpPr>
        <p:spPr>
          <a:xfrm flipH="1">
            <a:off x="4787567" y="2103534"/>
            <a:ext cx="2616868" cy="5546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945E45C-9417-4191-B072-484728C0E753}"/>
              </a:ext>
            </a:extLst>
          </p:cNvPr>
          <p:cNvSpPr/>
          <p:nvPr/>
        </p:nvSpPr>
        <p:spPr>
          <a:xfrm>
            <a:off x="7392144" y="4844048"/>
            <a:ext cx="4176464" cy="924407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liberamos recursos que ya no usamos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4A4963B9-3F1C-400A-9D75-3345FAF1052E}"/>
              </a:ext>
            </a:extLst>
          </p:cNvPr>
          <p:cNvCxnSpPr>
            <a:cxnSpLocks/>
          </p:cNvCxnSpPr>
          <p:nvPr/>
        </p:nvCxnSpPr>
        <p:spPr>
          <a:xfrm flipH="1" flipV="1">
            <a:off x="3647728" y="5351627"/>
            <a:ext cx="3772046" cy="453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errar llave 24">
            <a:extLst>
              <a:ext uri="{FF2B5EF4-FFF2-40B4-BE49-F238E27FC236}">
                <a16:creationId xmlns:a16="http://schemas.microsoft.com/office/drawing/2014/main" id="{39D44DB5-AD6C-4CC9-9ED7-B7ABE44538B0}"/>
              </a:ext>
            </a:extLst>
          </p:cNvPr>
          <p:cNvSpPr/>
          <p:nvPr/>
        </p:nvSpPr>
        <p:spPr>
          <a:xfrm>
            <a:off x="3359696" y="4869160"/>
            <a:ext cx="288032" cy="92440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7302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51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983432" y="1616765"/>
            <a:ext cx="101531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El objetivo de que este método retorne un </a:t>
            </a:r>
            <a:r>
              <a:rPr lang="es-ES" sz="2800" dirty="0" err="1"/>
              <a:t>ArrayList</a:t>
            </a:r>
            <a:r>
              <a:rPr lang="es-ES" sz="2800" dirty="0"/>
              <a:t> con los datos de la base de datos, es poder usarlo en la </a:t>
            </a:r>
            <a:r>
              <a:rPr lang="es-ES" sz="2800" b="1" dirty="0"/>
              <a:t>lógica de la aplicación</a:t>
            </a:r>
            <a:r>
              <a:rPr lang="es-ES" sz="2800" dirty="0"/>
              <a:t>, en otra clase.</a:t>
            </a:r>
          </a:p>
          <a:p>
            <a:endParaRPr lang="es-ES" sz="2800" dirty="0"/>
          </a:p>
          <a:p>
            <a:r>
              <a:rPr lang="es-ES" sz="2800" dirty="0"/>
              <a:t>Esto es parte del funcionamiento del modelo de 3 capas.</a:t>
            </a:r>
          </a:p>
        </p:txBody>
      </p:sp>
      <p:pic>
        <p:nvPicPr>
          <p:cNvPr id="48130" name="Picture 2" descr="Programación por capas - Wikipedia, la enciclopedia libre">
            <a:extLst>
              <a:ext uri="{FF2B5EF4-FFF2-40B4-BE49-F238E27FC236}">
                <a16:creationId xmlns:a16="http://schemas.microsoft.com/office/drawing/2014/main" id="{F4CC85BE-F6F9-4B01-9D88-0EA22C11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36" y="4083050"/>
            <a:ext cx="57912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6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52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990328" y="1323826"/>
            <a:ext cx="54726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/>
              <a:t>Capa de presentación </a:t>
            </a:r>
            <a:r>
              <a:rPr lang="es-ES" sz="2800" dirty="0"/>
              <a:t>consiste en una interfaz gráfica de usuario de algún tipo. </a:t>
            </a:r>
          </a:p>
          <a:p>
            <a:endParaRPr lang="es-ES" sz="2800" dirty="0"/>
          </a:p>
          <a:p>
            <a:r>
              <a:rPr lang="es-ES" sz="2800" dirty="0"/>
              <a:t>La </a:t>
            </a:r>
            <a:r>
              <a:rPr lang="es-ES" sz="2800" b="1" dirty="0"/>
              <a:t>capa intermedia</a:t>
            </a:r>
            <a:r>
              <a:rPr lang="es-ES" sz="2800" dirty="0"/>
              <a:t>, o </a:t>
            </a:r>
            <a:r>
              <a:rPr lang="es-ES" sz="2800" b="1" dirty="0"/>
              <a:t>capa</a:t>
            </a:r>
            <a:r>
              <a:rPr lang="es-ES" sz="2800" dirty="0"/>
              <a:t> </a:t>
            </a:r>
            <a:r>
              <a:rPr lang="es-ES" sz="2800" b="1" dirty="0"/>
              <a:t>de empresa</a:t>
            </a:r>
            <a:r>
              <a:rPr lang="es-ES" sz="2800" dirty="0"/>
              <a:t> o </a:t>
            </a:r>
            <a:r>
              <a:rPr lang="es-ES" sz="2800" b="1" dirty="0"/>
              <a:t>capa de negocio</a:t>
            </a:r>
            <a:r>
              <a:rPr lang="es-ES" sz="2800" dirty="0"/>
              <a:t>, consiste en la aplicación o lógica de empresa.</a:t>
            </a:r>
          </a:p>
          <a:p>
            <a:endParaRPr lang="es-ES" sz="2800" dirty="0"/>
          </a:p>
          <a:p>
            <a:r>
              <a:rPr lang="es-ES" sz="2800" b="1" dirty="0"/>
              <a:t>Capa de datos</a:t>
            </a:r>
            <a:r>
              <a:rPr lang="es-ES" sz="2800" dirty="0"/>
              <a:t>, contiene los datos necesarios para la aplicación.</a:t>
            </a:r>
            <a:endParaRPr lang="ca-ES" sz="2800" dirty="0"/>
          </a:p>
        </p:txBody>
      </p:sp>
      <p:pic>
        <p:nvPicPr>
          <p:cNvPr id="47108" name="Picture 4" descr="Ejemplo básico con Java en 3 capas - Ciencia y educación en Taringa!">
            <a:extLst>
              <a:ext uri="{FF2B5EF4-FFF2-40B4-BE49-F238E27FC236}">
                <a16:creationId xmlns:a16="http://schemas.microsoft.com/office/drawing/2014/main" id="{A8D0DAB6-5AA9-4252-9FBB-A4803559C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35" y="1422851"/>
            <a:ext cx="4322737" cy="488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339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53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1019436" y="1396940"/>
            <a:ext cx="1015312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Para recuperar cada campo de una fila, se han usado los métodos </a:t>
            </a:r>
            <a:r>
              <a:rPr lang="es-ES" sz="2800" b="1" dirty="0" err="1"/>
              <a:t>getInt</a:t>
            </a:r>
            <a:r>
              <a:rPr lang="es-ES" sz="2800" dirty="0"/>
              <a:t> y </a:t>
            </a:r>
            <a:r>
              <a:rPr lang="es-ES" sz="2800" b="1" dirty="0" err="1"/>
              <a:t>getString</a:t>
            </a:r>
            <a:r>
              <a:rPr lang="es-ES" sz="2800" dirty="0"/>
              <a:t>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s-ES" sz="2800" dirty="0"/>
          </a:p>
        </p:txBody>
      </p:sp>
      <p:pic>
        <p:nvPicPr>
          <p:cNvPr id="6" name="Picture 2" descr="BASES DE DATOS">
            <a:extLst>
              <a:ext uri="{FF2B5EF4-FFF2-40B4-BE49-F238E27FC236}">
                <a16:creationId xmlns:a16="http://schemas.microsoft.com/office/drawing/2014/main" id="{42C4D5E8-9450-40F1-8C9B-1747A3F38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604" y="2444200"/>
            <a:ext cx="7128792" cy="42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0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4000" b="1" dirty="0"/>
              <a:t>14.3.2. Consultas en la base de datos: SELECT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54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1019436" y="1700808"/>
            <a:ext cx="101531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En “</a:t>
            </a:r>
            <a:r>
              <a:rPr lang="es-ES" sz="2800" dirty="0" err="1"/>
              <a:t>miTabla</a:t>
            </a:r>
            <a:r>
              <a:rPr lang="es-ES" sz="2800" dirty="0"/>
              <a:t>” que tenemos 3 campos: id (entero), campo1 (cadena de caracteres) y campo2 (entero).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Usamos el método </a:t>
            </a:r>
            <a:r>
              <a:rPr lang="es-ES" sz="2800" dirty="0" err="1"/>
              <a:t>get</a:t>
            </a:r>
            <a:r>
              <a:rPr lang="es-ES" sz="2800" dirty="0"/>
              <a:t> según el tipo de dato del campo al que vamos a acceder, y </a:t>
            </a:r>
            <a:r>
              <a:rPr lang="es-ES" sz="2800" b="1" dirty="0"/>
              <a:t>usamos el lugar que ocupa el campo en la tabla</a:t>
            </a:r>
            <a:r>
              <a:rPr lang="es-ES" sz="2800" dirty="0"/>
              <a:t>, empezando por 1.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b="1" dirty="0"/>
              <a:t>Un error muy común es empezar por la posición 0</a:t>
            </a:r>
            <a:r>
              <a:rPr lang="es-ES" sz="2800" dirty="0"/>
              <a:t>, como hacemos para acceder a la primera posición de un array, </a:t>
            </a:r>
            <a:r>
              <a:rPr lang="es-ES" sz="2800" dirty="0" err="1"/>
              <a:t>arrayList</a:t>
            </a:r>
            <a:r>
              <a:rPr lang="es-ES" sz="28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988754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 Inserción, actualización y borrado de </a:t>
            </a:r>
            <a:br>
              <a:rPr lang="es-ES" sz="3200" b="1" dirty="0"/>
            </a:br>
            <a:r>
              <a:rPr lang="es-ES" sz="3200" b="1" dirty="0"/>
              <a:t>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55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1019436" y="2112830"/>
            <a:ext cx="101531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El </a:t>
            </a:r>
            <a:r>
              <a:rPr lang="es-ES" sz="2800" dirty="0" err="1"/>
              <a:t>ResultSet</a:t>
            </a:r>
            <a:r>
              <a:rPr lang="es-ES" sz="2800" dirty="0"/>
              <a:t> no lo usamos exclusivamente para hacer un SELECT sobre la base de datos.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Podemos usarlo para las operaciones </a:t>
            </a:r>
            <a:r>
              <a:rPr lang="es-ES" sz="2800" b="1" dirty="0"/>
              <a:t>INSERT</a:t>
            </a:r>
            <a:r>
              <a:rPr lang="es-ES" sz="2800" dirty="0"/>
              <a:t>, </a:t>
            </a:r>
            <a:r>
              <a:rPr lang="es-ES" sz="2800" b="1" dirty="0"/>
              <a:t>UPDATE</a:t>
            </a:r>
            <a:r>
              <a:rPr lang="es-ES" sz="2800" dirty="0"/>
              <a:t> y </a:t>
            </a:r>
            <a:r>
              <a:rPr lang="es-ES" sz="2800" b="1" dirty="0"/>
              <a:t>DELETE</a:t>
            </a:r>
            <a:r>
              <a:rPr lang="es-ES" sz="2800" dirty="0"/>
              <a:t>, aunque la forma más habitual de ejecutar estas operaciones es mediante el objeto </a:t>
            </a:r>
            <a:r>
              <a:rPr lang="es-ES" sz="2800" dirty="0" err="1"/>
              <a:t>Statement</a:t>
            </a:r>
            <a:r>
              <a:rPr lang="es-ES" sz="28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Veamos un </a:t>
            </a:r>
            <a:r>
              <a:rPr lang="es-ES" sz="2800" b="1" dirty="0"/>
              <a:t>ejemplo de código </a:t>
            </a:r>
            <a:r>
              <a:rPr lang="es-ES" sz="2800" dirty="0"/>
              <a:t>en el que se usa </a:t>
            </a:r>
            <a:r>
              <a:rPr lang="es-ES" sz="2800" b="1" dirty="0"/>
              <a:t>la clase </a:t>
            </a:r>
            <a:r>
              <a:rPr lang="es-ES" sz="2800" b="1" dirty="0" err="1"/>
              <a:t>ResultSet</a:t>
            </a:r>
            <a:r>
              <a:rPr lang="es-ES" sz="2800" b="1" dirty="0"/>
              <a:t> para ejecutar un INSERT</a:t>
            </a:r>
            <a:r>
              <a:rPr lang="es-E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53919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 Inserción, actualización y borrado de </a:t>
            </a:r>
            <a:br>
              <a:rPr lang="es-ES" sz="3200" b="1" dirty="0"/>
            </a:br>
            <a:r>
              <a:rPr lang="es-ES" sz="3200" b="1" dirty="0"/>
              <a:t>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56</a:t>
            </a:fld>
            <a:endParaRPr lang="es-ES" dirty="0"/>
          </a:p>
        </p:txBody>
      </p:sp>
      <p:pic>
        <p:nvPicPr>
          <p:cNvPr id="51202" name="Picture 2" descr="Servlets JSP Java BEANS JDBC Alberto Gimeno Arnal">
            <a:extLst>
              <a:ext uri="{FF2B5EF4-FFF2-40B4-BE49-F238E27FC236}">
                <a16:creationId xmlns:a16="http://schemas.microsoft.com/office/drawing/2014/main" id="{08880C07-2A4D-4CED-9A09-0010DCCF4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7"/>
          <a:stretch/>
        </p:blipFill>
        <p:spPr bwMode="auto">
          <a:xfrm>
            <a:off x="2207568" y="1412776"/>
            <a:ext cx="7560840" cy="509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516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 Inserción, actualización y borrado de </a:t>
            </a:r>
            <a:br>
              <a:rPr lang="es-ES" sz="3200" b="1" dirty="0"/>
            </a:br>
            <a:r>
              <a:rPr lang="es-ES" sz="3200" b="1" dirty="0"/>
              <a:t>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57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5EB80B-DCB3-4007-ACF7-19378793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559202"/>
            <a:ext cx="7642295" cy="497235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50654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 Inserción, actualización y borrado de </a:t>
            </a:r>
            <a:br>
              <a:rPr lang="es-ES" sz="3200" b="1" dirty="0"/>
            </a:br>
            <a:r>
              <a:rPr lang="es-ES" sz="3200" b="1" dirty="0"/>
              <a:t>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811348" y="1739788"/>
            <a:ext cx="1119967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Connection</a:t>
            </a:r>
            <a:r>
              <a:rPr lang="es-ES" sz="2400" dirty="0"/>
              <a:t> con = </a:t>
            </a:r>
            <a:r>
              <a:rPr lang="es-ES" sz="2400" dirty="0" err="1"/>
              <a:t>DriverManager.getConnection</a:t>
            </a:r>
            <a:r>
              <a:rPr lang="es-ES" sz="2400" dirty="0"/>
              <a:t>(</a:t>
            </a:r>
            <a:r>
              <a:rPr lang="es-ES" sz="2400" dirty="0" err="1"/>
              <a:t>url</a:t>
            </a:r>
            <a:r>
              <a:rPr lang="es-ES" sz="2400" dirty="0"/>
              <a:t>, </a:t>
            </a:r>
            <a:r>
              <a:rPr lang="es-ES" sz="2400" dirty="0" err="1"/>
              <a:t>user</a:t>
            </a:r>
            <a:r>
              <a:rPr lang="es-ES" sz="2400" dirty="0"/>
              <a:t>, </a:t>
            </a:r>
            <a:r>
              <a:rPr lang="es-ES" sz="2400" dirty="0" err="1"/>
              <a:t>password</a:t>
            </a:r>
            <a:r>
              <a:rPr lang="es-ES" sz="2400" dirty="0"/>
              <a:t>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Statement</a:t>
            </a:r>
            <a:r>
              <a:rPr lang="es-ES" sz="2400" dirty="0"/>
              <a:t> </a:t>
            </a:r>
            <a:r>
              <a:rPr lang="es-ES" sz="2400" dirty="0" err="1"/>
              <a:t>stmt</a:t>
            </a:r>
            <a:r>
              <a:rPr lang="es-ES" sz="2400" dirty="0"/>
              <a:t> = </a:t>
            </a:r>
            <a:r>
              <a:rPr lang="es-ES" sz="2400" dirty="0" err="1"/>
              <a:t>con.</a:t>
            </a:r>
            <a:r>
              <a:rPr lang="es-ES" sz="2400" b="1" dirty="0" err="1"/>
              <a:t>createStatement</a:t>
            </a:r>
            <a:r>
              <a:rPr lang="es-ES" sz="2400" dirty="0"/>
              <a:t>(</a:t>
            </a:r>
            <a:r>
              <a:rPr lang="es-ES" sz="2400" dirty="0" err="1"/>
              <a:t>ResultSet.</a:t>
            </a:r>
            <a:r>
              <a:rPr lang="es-ES" sz="2400" b="1" dirty="0" err="1"/>
              <a:t>TYPE_FORWARD_ONLY</a:t>
            </a:r>
            <a:r>
              <a:rPr lang="es-ES" sz="2400" dirty="0"/>
              <a:t>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ResultSet.</a:t>
            </a:r>
            <a:r>
              <a:rPr lang="es-ES" sz="2400" b="1" dirty="0" err="1"/>
              <a:t>CONCUR_UPDATABLE</a:t>
            </a:r>
            <a:r>
              <a:rPr lang="es-ES" sz="2400" dirty="0"/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ResultSet</a:t>
            </a:r>
            <a:r>
              <a:rPr lang="es-ES" sz="2400" dirty="0"/>
              <a:t> </a:t>
            </a:r>
            <a:r>
              <a:rPr lang="es-ES" sz="2400" dirty="0" err="1"/>
              <a:t>rs</a:t>
            </a:r>
            <a:r>
              <a:rPr lang="es-ES" sz="2400" dirty="0"/>
              <a:t> = </a:t>
            </a:r>
            <a:r>
              <a:rPr lang="es-ES" sz="2400" dirty="0" err="1"/>
              <a:t>stmt.</a:t>
            </a:r>
            <a:r>
              <a:rPr lang="es-ES" sz="2400" b="1" dirty="0" err="1"/>
              <a:t>executeQuery</a:t>
            </a:r>
            <a:r>
              <a:rPr lang="es-ES" sz="2400" dirty="0"/>
              <a:t>(“SELECT * FROM usuario”); </a:t>
            </a:r>
            <a:r>
              <a:rPr lang="es-ES" sz="2400" dirty="0" err="1"/>
              <a:t>rs.</a:t>
            </a:r>
            <a:r>
              <a:rPr lang="es-ES" sz="2400" b="1" dirty="0" err="1"/>
              <a:t>moveToInsertRow</a:t>
            </a:r>
            <a:r>
              <a:rPr lang="es-ES" sz="2400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rs.</a:t>
            </a:r>
            <a:r>
              <a:rPr lang="es-ES" sz="2400" b="1" dirty="0" err="1"/>
              <a:t>updateInt</a:t>
            </a:r>
            <a:r>
              <a:rPr lang="es-ES" sz="2400" dirty="0"/>
              <a:t>(“id”, 47);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rs.</a:t>
            </a:r>
            <a:r>
              <a:rPr lang="es-ES" sz="2400" b="1" dirty="0" err="1"/>
              <a:t>updateString</a:t>
            </a:r>
            <a:r>
              <a:rPr lang="es-ES" sz="2400" dirty="0"/>
              <a:t>(“nombre”, “Dani”);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rs.</a:t>
            </a:r>
            <a:r>
              <a:rPr lang="es-ES" sz="2400" b="1" dirty="0" err="1"/>
              <a:t>updateString</a:t>
            </a:r>
            <a:r>
              <a:rPr lang="es-ES" sz="2400" dirty="0"/>
              <a:t>(“</a:t>
            </a:r>
            <a:r>
              <a:rPr lang="es-ES" sz="2400" dirty="0" err="1"/>
              <a:t>contrasenya</a:t>
            </a:r>
            <a:r>
              <a:rPr lang="es-ES" sz="2400" dirty="0"/>
              <a:t>”, “</a:t>
            </a:r>
            <a:r>
              <a:rPr lang="es-ES" sz="2400" dirty="0" err="1"/>
              <a:t>miPass</a:t>
            </a:r>
            <a:r>
              <a:rPr lang="es-ES" sz="2400" dirty="0"/>
              <a:t>”);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/>
              <a:t>rs.</a:t>
            </a:r>
            <a:r>
              <a:rPr lang="es-ES" sz="2400" b="1" dirty="0" err="1"/>
              <a:t>insertRow</a:t>
            </a:r>
            <a:r>
              <a:rPr lang="es-ES" sz="2400" dirty="0"/>
              <a:t>()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2E48F38-032E-4AB2-B144-D01FB044A0C3}"/>
              </a:ext>
            </a:extLst>
          </p:cNvPr>
          <p:cNvSpPr/>
          <p:nvPr/>
        </p:nvSpPr>
        <p:spPr>
          <a:xfrm>
            <a:off x="9768408" y="2650106"/>
            <a:ext cx="2277985" cy="1299274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ysClr val="windowText" lastClr="000000"/>
                </a:solidFill>
              </a:rPr>
              <a:t>Seleccionamos todos los registros de la tabla con todos sus campos</a:t>
            </a:r>
            <a:endParaRPr lang="ca-E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6C1FF5F-DBDC-4E98-A5CD-D9FB4F62E7C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610600" y="3299743"/>
            <a:ext cx="1157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287FDA11-04D4-4145-ABE4-40037D348EF0}"/>
              </a:ext>
            </a:extLst>
          </p:cNvPr>
          <p:cNvSpPr/>
          <p:nvPr/>
        </p:nvSpPr>
        <p:spPr>
          <a:xfrm>
            <a:off x="7077842" y="5755890"/>
            <a:ext cx="4968551" cy="765467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ejecuta el INSERT y se guarda la nueva fila en la tabla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06F03E4-1B55-4070-8DA4-EAFD4D87B035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496956" y="5967282"/>
            <a:ext cx="3580886" cy="171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0FD1EC9-46A3-4FD4-9C8C-279F57B86590}"/>
              </a:ext>
            </a:extLst>
          </p:cNvPr>
          <p:cNvSpPr/>
          <p:nvPr/>
        </p:nvSpPr>
        <p:spPr>
          <a:xfrm>
            <a:off x="7077842" y="4731168"/>
            <a:ext cx="4968551" cy="930020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ysClr val="windowText" lastClr="000000"/>
                </a:solidFill>
              </a:rPr>
              <a:t>añadimos valores de cada campo de la fila a insertar, teniendo en cuenta su nombre en la tabla y el tipo de dato</a:t>
            </a:r>
            <a:endParaRPr lang="ca-E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D1C3CBF3-2282-444A-B74C-52F1BFFBB9DE}"/>
              </a:ext>
            </a:extLst>
          </p:cNvPr>
          <p:cNvCxnSpPr>
            <a:cxnSpLocks/>
            <a:stCxn id="19" idx="1"/>
            <a:endCxn id="19" idx="1"/>
          </p:cNvCxnSpPr>
          <p:nvPr/>
        </p:nvCxnSpPr>
        <p:spPr>
          <a:xfrm>
            <a:off x="7077842" y="519617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errar llave 25">
            <a:extLst>
              <a:ext uri="{FF2B5EF4-FFF2-40B4-BE49-F238E27FC236}">
                <a16:creationId xmlns:a16="http://schemas.microsoft.com/office/drawing/2014/main" id="{ACA7473B-66D6-4157-AE9F-4AD21A04B7B5}"/>
              </a:ext>
            </a:extLst>
          </p:cNvPr>
          <p:cNvSpPr/>
          <p:nvPr/>
        </p:nvSpPr>
        <p:spPr>
          <a:xfrm>
            <a:off x="6528048" y="4149080"/>
            <a:ext cx="549794" cy="1618084"/>
          </a:xfrm>
          <a:prstGeom prst="rightBrace">
            <a:avLst>
              <a:gd name="adj1" fmla="val 8333"/>
              <a:gd name="adj2" fmla="val 6731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FEAE404-75C8-471B-8D4B-D5EDC5D904CA}"/>
              </a:ext>
            </a:extLst>
          </p:cNvPr>
          <p:cNvSpPr/>
          <p:nvPr/>
        </p:nvSpPr>
        <p:spPr>
          <a:xfrm>
            <a:off x="7049528" y="4044081"/>
            <a:ext cx="4996865" cy="592385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ysClr val="windowText" lastClr="000000"/>
                </a:solidFill>
              </a:rPr>
              <a:t>el cursor del </a:t>
            </a:r>
            <a:r>
              <a:rPr lang="es-ES" sz="2000" b="1" dirty="0" err="1">
                <a:solidFill>
                  <a:sysClr val="windowText" lastClr="000000"/>
                </a:solidFill>
              </a:rPr>
              <a:t>ResultSet</a:t>
            </a:r>
            <a:r>
              <a:rPr lang="es-ES" sz="2000" b="1" dirty="0">
                <a:solidFill>
                  <a:sysClr val="windowText" lastClr="000000"/>
                </a:solidFill>
              </a:rPr>
              <a:t> se sitúe en una fila especial para las inserciones</a:t>
            </a:r>
            <a:endParaRPr lang="ca-ES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2600DB8-B1DC-44AB-B5C2-52E715365CA0}"/>
              </a:ext>
            </a:extLst>
          </p:cNvPr>
          <p:cNvCxnSpPr>
            <a:cxnSpLocks/>
          </p:cNvCxnSpPr>
          <p:nvPr/>
        </p:nvCxnSpPr>
        <p:spPr>
          <a:xfrm flipH="1" flipV="1">
            <a:off x="4151784" y="3872739"/>
            <a:ext cx="2924038" cy="1713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226" name="Picture 2" descr="Cómo usar la tecla Insertar para insertar contenido copiado en Word -  es.phhsnews.com">
            <a:extLst>
              <a:ext uri="{FF2B5EF4-FFF2-40B4-BE49-F238E27FC236}">
                <a16:creationId xmlns:a16="http://schemas.microsoft.com/office/drawing/2014/main" id="{D1018FB8-1EFF-48C6-8EB0-F4326F6C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49" y="810507"/>
            <a:ext cx="1992560" cy="9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975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 Inserción, actualización y borrado de </a:t>
            </a:r>
            <a:br>
              <a:rPr lang="es-ES" sz="3200" b="1" dirty="0"/>
            </a:br>
            <a:r>
              <a:rPr lang="es-ES" sz="3200" b="1" dirty="0"/>
              <a:t>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811348" y="1739788"/>
            <a:ext cx="111996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/>
              <a:t>Observamos cómo se ha creado el objeto de la clase “</a:t>
            </a:r>
            <a:r>
              <a:rPr lang="es-ES" sz="2400" dirty="0" err="1"/>
              <a:t>Statement</a:t>
            </a:r>
            <a:r>
              <a:rPr lang="es-ES" sz="2400" dirty="0"/>
              <a:t>”, pasándole dos parámetros: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/>
              <a:t>•	</a:t>
            </a:r>
            <a:r>
              <a:rPr lang="es-ES" sz="2400" b="1" dirty="0"/>
              <a:t>TYPE_FORWARD_ONLY</a:t>
            </a:r>
            <a:r>
              <a:rPr lang="es-ES" sz="2400" dirty="0"/>
              <a:t>: a la hora de acceder a los datos de un </a:t>
            </a:r>
            <a:r>
              <a:rPr lang="es-ES" sz="2400" dirty="0" err="1"/>
              <a:t>ResultSet</a:t>
            </a:r>
            <a:r>
              <a:rPr lang="es-ES" sz="2400" dirty="0"/>
              <a:t> </a:t>
            </a:r>
            <a:r>
              <a:rPr lang="es-ES" sz="2400" b="1" dirty="0"/>
              <a:t>sólo se podrán recorrer sus filas secuencialmente empezando por la primera.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/>
              <a:t>•	</a:t>
            </a:r>
            <a:r>
              <a:rPr lang="es-ES" sz="2400" b="1" dirty="0"/>
              <a:t>CONCUR_UPDATABLE</a:t>
            </a:r>
            <a:r>
              <a:rPr lang="es-ES" sz="2400" dirty="0"/>
              <a:t>: los datos del </a:t>
            </a:r>
            <a:r>
              <a:rPr lang="es-ES" sz="2400" dirty="0" err="1"/>
              <a:t>ResultSet</a:t>
            </a:r>
            <a:r>
              <a:rPr lang="es-ES" sz="2400" dirty="0"/>
              <a:t> </a:t>
            </a:r>
            <a:r>
              <a:rPr lang="es-ES" sz="2400" b="1" dirty="0"/>
              <a:t>se pueden modi</a:t>
            </a:r>
            <a:r>
              <a:rPr lang="es-ES" sz="2400" dirty="0"/>
              <a:t>ficar. Los cambios afectarán también a la base de datos.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/>
              <a:t>El método </a:t>
            </a:r>
            <a:r>
              <a:rPr lang="es-ES" sz="2400" b="1" dirty="0" err="1"/>
              <a:t>moveToInsertRow</a:t>
            </a:r>
            <a:r>
              <a:rPr lang="es-ES" sz="2400" dirty="0"/>
              <a:t> hace que el cursor del </a:t>
            </a:r>
            <a:r>
              <a:rPr lang="es-ES" sz="2400" dirty="0" err="1"/>
              <a:t>ResultSet</a:t>
            </a:r>
            <a:r>
              <a:rPr lang="es-ES" sz="2400" dirty="0"/>
              <a:t> </a:t>
            </a:r>
            <a:r>
              <a:rPr lang="es-ES" sz="2400" b="1" dirty="0"/>
              <a:t>se sitúe en una fila especial para las inserciones.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400" dirty="0"/>
              <a:t>Es un buffer en el que se guardará la nueva fila a insertar en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171776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	Diseño de programas para la </a:t>
            </a:r>
            <a:br>
              <a:rPr lang="es-ES" sz="4400" b="1" dirty="0"/>
            </a:br>
            <a:r>
              <a:rPr lang="es-ES" sz="4400" b="1" dirty="0"/>
              <a:t>gestión de bases de datos relacionales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97630"/>
            <a:ext cx="11186732" cy="5139869"/>
          </a:xfr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Veremos las </a:t>
            </a:r>
            <a:r>
              <a:rPr lang="es-ES" sz="3600" b="1" dirty="0"/>
              <a:t>herramientas</a:t>
            </a:r>
            <a:r>
              <a:rPr lang="es-ES" sz="3600" dirty="0"/>
              <a:t> que nos </a:t>
            </a:r>
            <a:br>
              <a:rPr lang="es-ES" sz="3600" dirty="0"/>
            </a:br>
            <a:r>
              <a:rPr lang="es-ES" sz="3600" dirty="0"/>
              <a:t>proporciona Java para que nuestros</a:t>
            </a:r>
            <a:br>
              <a:rPr lang="es-ES" sz="3600" dirty="0"/>
            </a:br>
            <a:r>
              <a:rPr lang="es-ES" sz="3600" dirty="0"/>
              <a:t>programas accedan a la información</a:t>
            </a:r>
            <a:br>
              <a:rPr lang="es-ES" sz="3600" dirty="0"/>
            </a:br>
            <a:r>
              <a:rPr lang="es-ES" sz="3600" dirty="0"/>
              <a:t>contenida en una base de datos.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b="1" dirty="0"/>
              <a:t>Vamos a trabajar con MySQL</a:t>
            </a:r>
            <a:r>
              <a:rPr lang="es-ES" sz="3600" dirty="0"/>
              <a:t>, pero se puede trabajar con otras bases de datos.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b="1" dirty="0"/>
              <a:t>Cambiará la librería a usar</a:t>
            </a:r>
            <a:r>
              <a:rPr lang="es-ES" sz="3600" dirty="0"/>
              <a:t>, pero </a:t>
            </a:r>
            <a:r>
              <a:rPr lang="es-ES" sz="3600" b="1" dirty="0"/>
              <a:t>el código </a:t>
            </a:r>
            <a:r>
              <a:rPr lang="es-ES" sz="3600" dirty="0"/>
              <a:t>que veremos </a:t>
            </a:r>
            <a:r>
              <a:rPr lang="es-ES" sz="3600" b="1" dirty="0"/>
              <a:t>será el mismo.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2050" name="Picture 2" descr="Amazon RDS for MySQL – Amazon Web Services (AWS)">
            <a:extLst>
              <a:ext uri="{FF2B5EF4-FFF2-40B4-BE49-F238E27FC236}">
                <a16:creationId xmlns:a16="http://schemas.microsoft.com/office/drawing/2014/main" id="{F4E113DC-706A-4885-8067-92741F397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76" y="2100937"/>
            <a:ext cx="3624676" cy="187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45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14.3.4.1. Ejemplo de </a:t>
            </a:r>
            <a:r>
              <a:rPr lang="es-ES" sz="3200" b="1" dirty="0" err="1"/>
              <a:t>Update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60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748798" y="1616765"/>
            <a:ext cx="1119967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b="1" dirty="0" err="1"/>
              <a:t>Connection</a:t>
            </a:r>
            <a:r>
              <a:rPr lang="es-ES" dirty="0"/>
              <a:t> con = </a:t>
            </a:r>
            <a:r>
              <a:rPr lang="es-ES" dirty="0" err="1"/>
              <a:t>DriverManager.getConnection</a:t>
            </a:r>
            <a:r>
              <a:rPr lang="es-ES" dirty="0"/>
              <a:t>(</a:t>
            </a:r>
            <a:r>
              <a:rPr lang="es-ES" dirty="0" err="1"/>
              <a:t>url</a:t>
            </a:r>
            <a:r>
              <a:rPr lang="es-ES" dirty="0"/>
              <a:t>,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password</a:t>
            </a:r>
            <a:r>
              <a:rPr lang="es-ES" dirty="0"/>
              <a:t>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err="1"/>
              <a:t>Statement</a:t>
            </a:r>
            <a:r>
              <a:rPr lang="es-ES" dirty="0"/>
              <a:t> </a:t>
            </a:r>
            <a:r>
              <a:rPr lang="es-ES" dirty="0" err="1"/>
              <a:t>stmt</a:t>
            </a:r>
            <a:r>
              <a:rPr lang="es-ES" dirty="0"/>
              <a:t> = </a:t>
            </a:r>
            <a:r>
              <a:rPr lang="es-ES" dirty="0" err="1"/>
              <a:t>con.</a:t>
            </a:r>
            <a:r>
              <a:rPr lang="es-ES" b="1" dirty="0" err="1"/>
              <a:t>createStatement</a:t>
            </a:r>
            <a:r>
              <a:rPr lang="es-ES" dirty="0"/>
              <a:t>(</a:t>
            </a:r>
            <a:r>
              <a:rPr lang="es-ES" dirty="0" err="1"/>
              <a:t>ResultSet.TYPE_FORWARD_ONLY</a:t>
            </a:r>
            <a:r>
              <a:rPr lang="es-ES" dirty="0"/>
              <a:t>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err="1"/>
              <a:t>ResultSet.CONCUR_UPDATABLE</a:t>
            </a:r>
            <a:r>
              <a:rPr lang="es-ES" dirty="0"/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err="1"/>
              <a:t>ResultSet</a:t>
            </a:r>
            <a:r>
              <a:rPr lang="es-ES" dirty="0"/>
              <a:t> </a:t>
            </a:r>
            <a:r>
              <a:rPr lang="es-ES" dirty="0" err="1"/>
              <a:t>rs</a:t>
            </a:r>
            <a:r>
              <a:rPr lang="es-ES" dirty="0"/>
              <a:t> = </a:t>
            </a:r>
            <a:r>
              <a:rPr lang="es-ES" dirty="0" err="1"/>
              <a:t>stmt.</a:t>
            </a:r>
            <a:r>
              <a:rPr lang="es-ES" b="1" dirty="0" err="1"/>
              <a:t>executeQuery</a:t>
            </a:r>
            <a:r>
              <a:rPr lang="es-ES" dirty="0"/>
              <a:t>(“SELECT * FROM usuario”);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err="1"/>
              <a:t>boolean</a:t>
            </a:r>
            <a:r>
              <a:rPr lang="es-ES" dirty="0"/>
              <a:t> encontrado = false;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 err="1"/>
              <a:t>while</a:t>
            </a:r>
            <a:r>
              <a:rPr lang="es-ES" dirty="0"/>
              <a:t>(</a:t>
            </a:r>
            <a:r>
              <a:rPr lang="es-ES" dirty="0" err="1"/>
              <a:t>rs.</a:t>
            </a:r>
            <a:r>
              <a:rPr lang="es-ES" b="1" dirty="0" err="1"/>
              <a:t>next</a:t>
            </a:r>
            <a:r>
              <a:rPr lang="es-ES" dirty="0"/>
              <a:t>() &amp;&amp; !encontrado){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    </a:t>
            </a:r>
            <a:r>
              <a:rPr lang="es-ES" dirty="0" err="1"/>
              <a:t>if</a:t>
            </a:r>
            <a:r>
              <a:rPr lang="es-ES" dirty="0"/>
              <a:t>(</a:t>
            </a:r>
            <a:r>
              <a:rPr lang="es-ES" dirty="0" err="1"/>
              <a:t>rs.</a:t>
            </a:r>
            <a:r>
              <a:rPr lang="es-ES" b="1" dirty="0" err="1"/>
              <a:t>getInt</a:t>
            </a:r>
            <a:r>
              <a:rPr lang="es-ES" dirty="0"/>
              <a:t>(“id”) == 46){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    </a:t>
            </a:r>
            <a:r>
              <a:rPr lang="es-ES" dirty="0" err="1"/>
              <a:t>rs.</a:t>
            </a:r>
            <a:r>
              <a:rPr lang="es-ES" b="1" dirty="0" err="1"/>
              <a:t>updateString</a:t>
            </a:r>
            <a:r>
              <a:rPr lang="es-ES" dirty="0"/>
              <a:t>(“nombre”, “Helena”);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    </a:t>
            </a:r>
            <a:r>
              <a:rPr lang="es-ES" dirty="0" err="1"/>
              <a:t>rs.</a:t>
            </a:r>
            <a:r>
              <a:rPr lang="es-ES" b="1" dirty="0" err="1"/>
              <a:t>updateRow</a:t>
            </a:r>
            <a:r>
              <a:rPr lang="es-ES" dirty="0"/>
              <a:t>();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    encontrado = true;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}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AF86CA7-081C-4EA3-9651-37CCE5CB269C}"/>
              </a:ext>
            </a:extLst>
          </p:cNvPr>
          <p:cNvSpPr/>
          <p:nvPr/>
        </p:nvSpPr>
        <p:spPr>
          <a:xfrm>
            <a:off x="7119037" y="5305513"/>
            <a:ext cx="4968551" cy="765467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ejecuta el INSERT y se guarda la nueva fila en la tabla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74F4CA8-7DC3-4D36-890B-2A4426B6D7B5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83632" y="5241235"/>
            <a:ext cx="4335405" cy="4470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3A4EC2A0-F561-4766-B8EF-EA3C71A4569F}"/>
              </a:ext>
            </a:extLst>
          </p:cNvPr>
          <p:cNvSpPr/>
          <p:nvPr/>
        </p:nvSpPr>
        <p:spPr>
          <a:xfrm>
            <a:off x="6237159" y="4508048"/>
            <a:ext cx="5862832" cy="709852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actualiza un campo del registro activo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7A9706-F5D8-4C79-9EF5-A2255C86E72B}"/>
              </a:ext>
            </a:extLst>
          </p:cNvPr>
          <p:cNvSpPr/>
          <p:nvPr/>
        </p:nvSpPr>
        <p:spPr>
          <a:xfrm>
            <a:off x="7608168" y="3026839"/>
            <a:ext cx="4494680" cy="506840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Uso de un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flag</a:t>
            </a:r>
            <a:r>
              <a:rPr lang="es-ES" sz="2400" b="1" dirty="0">
                <a:solidFill>
                  <a:sysClr val="windowText" lastClr="000000"/>
                </a:solidFill>
              </a:rPr>
              <a:t> o bandera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5F618A2-EFFE-4109-B83F-FFFA356A51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876254" y="3280259"/>
            <a:ext cx="3731914" cy="2008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E75B049-F09E-4905-8CF7-4039E7BC033C}"/>
              </a:ext>
            </a:extLst>
          </p:cNvPr>
          <p:cNvSpPr/>
          <p:nvPr/>
        </p:nvSpPr>
        <p:spPr>
          <a:xfrm>
            <a:off x="6237159" y="3626529"/>
            <a:ext cx="5862832" cy="765467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Recorremos la tabla hasta encontrar el registro buscado o finalizar dicha tabla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288B1F5-C9F4-46A7-BF8F-BCF78A3466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088885" y="3987929"/>
            <a:ext cx="2148274" cy="213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D3340C2-A89B-41AE-B3EE-A9091B7805C6}"/>
              </a:ext>
            </a:extLst>
          </p:cNvPr>
          <p:cNvCxnSpPr>
            <a:cxnSpLocks/>
          </p:cNvCxnSpPr>
          <p:nvPr/>
        </p:nvCxnSpPr>
        <p:spPr>
          <a:xfrm flipH="1" flipV="1">
            <a:off x="4799856" y="4806394"/>
            <a:ext cx="1437303" cy="900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346" name="Picture 2" descr="UPdate! | Team SFS | Milsim Arma 3">
            <a:extLst>
              <a:ext uri="{FF2B5EF4-FFF2-40B4-BE49-F238E27FC236}">
                <a16:creationId xmlns:a16="http://schemas.microsoft.com/office/drawing/2014/main" id="{6D68DEB9-0B42-4941-A44D-EE0313C9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3" y="901480"/>
            <a:ext cx="3035449" cy="170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357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r>
              <a:rPr lang="es-ES" sz="3200" b="1" dirty="0"/>
              <a:t>14.3.4.2. Ejemplo de borrado de datos usando </a:t>
            </a:r>
            <a:r>
              <a:rPr lang="es-ES" sz="3200" b="1" dirty="0" err="1"/>
              <a:t>ResultSet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61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748798" y="1616765"/>
            <a:ext cx="111996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Connection</a:t>
            </a:r>
            <a:r>
              <a:rPr lang="es-ES" sz="2000" dirty="0"/>
              <a:t> con = </a:t>
            </a:r>
            <a:r>
              <a:rPr lang="es-ES" sz="2000" dirty="0" err="1"/>
              <a:t>DriverManager.getConnection</a:t>
            </a:r>
            <a:r>
              <a:rPr lang="es-ES" sz="2000" dirty="0"/>
              <a:t>(</a:t>
            </a:r>
            <a:r>
              <a:rPr lang="es-ES" sz="2000" dirty="0" err="1"/>
              <a:t>url</a:t>
            </a:r>
            <a:r>
              <a:rPr lang="es-ES" sz="2000" dirty="0"/>
              <a:t>, </a:t>
            </a:r>
            <a:r>
              <a:rPr lang="es-ES" sz="2000" dirty="0" err="1"/>
              <a:t>user</a:t>
            </a:r>
            <a:r>
              <a:rPr lang="es-ES" sz="2000" dirty="0"/>
              <a:t>, </a:t>
            </a:r>
            <a:r>
              <a:rPr lang="es-ES" sz="2000" dirty="0" err="1"/>
              <a:t>password</a:t>
            </a:r>
            <a:r>
              <a:rPr lang="es-ES" sz="2000" dirty="0"/>
              <a:t>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Statement</a:t>
            </a:r>
            <a:r>
              <a:rPr lang="es-ES" sz="2000" dirty="0"/>
              <a:t> </a:t>
            </a:r>
            <a:r>
              <a:rPr lang="es-ES" sz="2000" dirty="0" err="1"/>
              <a:t>stmt</a:t>
            </a:r>
            <a:r>
              <a:rPr lang="es-ES" sz="2000" dirty="0"/>
              <a:t> = </a:t>
            </a:r>
            <a:r>
              <a:rPr lang="es-ES" sz="2000" dirty="0" err="1"/>
              <a:t>con.</a:t>
            </a:r>
            <a:r>
              <a:rPr lang="es-ES" sz="2000" b="1" dirty="0" err="1"/>
              <a:t>createStatement</a:t>
            </a:r>
            <a:r>
              <a:rPr lang="es-ES" sz="2000" dirty="0"/>
              <a:t>(</a:t>
            </a:r>
            <a:r>
              <a:rPr lang="es-ES" sz="2000" dirty="0" err="1"/>
              <a:t>ResultSet.TYPE_FORWARD_ONLY</a:t>
            </a:r>
            <a:r>
              <a:rPr lang="es-ES" sz="2000" dirty="0"/>
              <a:t>,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ResultSet.CONCUR_UPDATABLE</a:t>
            </a:r>
            <a:r>
              <a:rPr lang="es-ES" sz="2000" dirty="0"/>
              <a:t>);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ResultSet</a:t>
            </a:r>
            <a:r>
              <a:rPr lang="es-ES" sz="2000" dirty="0"/>
              <a:t> </a:t>
            </a:r>
            <a:r>
              <a:rPr lang="es-ES" sz="2000" dirty="0" err="1"/>
              <a:t>rs</a:t>
            </a:r>
            <a:r>
              <a:rPr lang="es-ES" sz="2000" dirty="0"/>
              <a:t> = </a:t>
            </a:r>
            <a:r>
              <a:rPr lang="es-ES" sz="2000" dirty="0" err="1"/>
              <a:t>stmt.</a:t>
            </a:r>
            <a:r>
              <a:rPr lang="es-ES" sz="2000" b="1" dirty="0" err="1"/>
              <a:t>executeQuery</a:t>
            </a:r>
            <a:r>
              <a:rPr lang="es-ES" sz="2000" dirty="0"/>
              <a:t>(“SELECT * FROM usuario”);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boolean</a:t>
            </a:r>
            <a:r>
              <a:rPr lang="es-ES" sz="2000" dirty="0"/>
              <a:t> encontrado = false;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 err="1"/>
              <a:t>while</a:t>
            </a:r>
            <a:r>
              <a:rPr lang="es-ES" sz="2000" dirty="0"/>
              <a:t>(</a:t>
            </a:r>
            <a:r>
              <a:rPr lang="es-ES" sz="2000" dirty="0" err="1"/>
              <a:t>rs.</a:t>
            </a:r>
            <a:r>
              <a:rPr lang="es-ES" sz="2000" b="1" dirty="0" err="1"/>
              <a:t>next</a:t>
            </a:r>
            <a:r>
              <a:rPr lang="es-ES" sz="2000" dirty="0"/>
              <a:t>() &amp;&amp; !encontrado){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/>
              <a:t>    </a:t>
            </a:r>
            <a:r>
              <a:rPr lang="es-ES" sz="2000" dirty="0" err="1"/>
              <a:t>if</a:t>
            </a:r>
            <a:r>
              <a:rPr lang="es-ES" sz="2000" dirty="0"/>
              <a:t>(</a:t>
            </a:r>
            <a:r>
              <a:rPr lang="es-ES" sz="2000" dirty="0" err="1"/>
              <a:t>rs.</a:t>
            </a:r>
            <a:r>
              <a:rPr lang="es-ES" sz="2000" b="1" dirty="0" err="1"/>
              <a:t>getInt</a:t>
            </a:r>
            <a:r>
              <a:rPr lang="es-ES" sz="2000" dirty="0"/>
              <a:t>(“id”) == 46){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/>
              <a:t>      </a:t>
            </a:r>
            <a:r>
              <a:rPr lang="es-ES" sz="2000" dirty="0" err="1"/>
              <a:t>rs.</a:t>
            </a:r>
            <a:r>
              <a:rPr lang="es-ES" sz="2000" b="1" dirty="0" err="1"/>
              <a:t>deleteRow</a:t>
            </a:r>
            <a:r>
              <a:rPr lang="es-ES" sz="2000" dirty="0"/>
              <a:t>();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/>
              <a:t>      encontrado = true;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000" dirty="0"/>
              <a:t>}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A4EC2A0-F561-4766-B8EF-EA3C71A4569F}"/>
              </a:ext>
            </a:extLst>
          </p:cNvPr>
          <p:cNvSpPr/>
          <p:nvPr/>
        </p:nvSpPr>
        <p:spPr>
          <a:xfrm>
            <a:off x="6224756" y="4964619"/>
            <a:ext cx="5862832" cy="709852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Se borra el registro activo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7A9706-F5D8-4C79-9EF5-A2255C86E72B}"/>
              </a:ext>
            </a:extLst>
          </p:cNvPr>
          <p:cNvSpPr/>
          <p:nvPr/>
        </p:nvSpPr>
        <p:spPr>
          <a:xfrm>
            <a:off x="7592908" y="3455163"/>
            <a:ext cx="4494680" cy="506840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Uso de un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flag</a:t>
            </a:r>
            <a:r>
              <a:rPr lang="es-ES" sz="2400" b="1" dirty="0">
                <a:solidFill>
                  <a:sysClr val="windowText" lastClr="000000"/>
                </a:solidFill>
              </a:rPr>
              <a:t> o bandera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5F618A2-EFFE-4109-B83F-FFFA356A5146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079776" y="3708583"/>
            <a:ext cx="3513132" cy="7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E75B049-F09E-4905-8CF7-4039E7BC033C}"/>
              </a:ext>
            </a:extLst>
          </p:cNvPr>
          <p:cNvSpPr/>
          <p:nvPr/>
        </p:nvSpPr>
        <p:spPr>
          <a:xfrm>
            <a:off x="6227958" y="4063509"/>
            <a:ext cx="5862832" cy="765467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Recorremos la tabla hasta encontrar el registro buscado o finalizar dicha tabla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288B1F5-C9F4-46A7-BF8F-BCF78A3466E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511824" y="4201273"/>
            <a:ext cx="1716134" cy="2449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D3340C2-A89B-41AE-B3EE-A9091B7805C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089586" y="5030447"/>
            <a:ext cx="3135170" cy="2890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8" name="Picture 2" descr="Cursor Hand on Delete Button Stock Illustration - Illustration of pointing,  element: 24836103">
            <a:extLst>
              <a:ext uri="{FF2B5EF4-FFF2-40B4-BE49-F238E27FC236}">
                <a16:creationId xmlns:a16="http://schemas.microsoft.com/office/drawing/2014/main" id="{B5E065AA-66A1-4564-8227-E12D05BEB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r="17617"/>
          <a:stretch/>
        </p:blipFill>
        <p:spPr bwMode="auto">
          <a:xfrm>
            <a:off x="9841632" y="1196751"/>
            <a:ext cx="2016224" cy="19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053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14.3.5.	</a:t>
            </a:r>
            <a:r>
              <a:rPr lang="es-ES" sz="3200" b="1" dirty="0" err="1"/>
              <a:t>PreparedStatement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62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7FFFBB6-1961-4B63-91E3-86BB7778A185}"/>
              </a:ext>
            </a:extLst>
          </p:cNvPr>
          <p:cNvSpPr/>
          <p:nvPr/>
        </p:nvSpPr>
        <p:spPr>
          <a:xfrm>
            <a:off x="748798" y="1339679"/>
            <a:ext cx="11199676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700" dirty="0"/>
              <a:t>Las </a:t>
            </a:r>
            <a:r>
              <a:rPr lang="es-ES" sz="2700" b="1" dirty="0"/>
              <a:t>operaciones</a:t>
            </a:r>
            <a:r>
              <a:rPr lang="es-ES" sz="2700" dirty="0"/>
              <a:t> de </a:t>
            </a:r>
            <a:r>
              <a:rPr lang="es-ES" sz="2700" b="1" dirty="0"/>
              <a:t>inserción</a:t>
            </a:r>
            <a:r>
              <a:rPr lang="es-ES" sz="2700" dirty="0"/>
              <a:t>, </a:t>
            </a:r>
            <a:r>
              <a:rPr lang="es-ES" sz="2700" b="1" dirty="0"/>
              <a:t>modificación</a:t>
            </a:r>
            <a:r>
              <a:rPr lang="es-ES" sz="2700" dirty="0"/>
              <a:t>, </a:t>
            </a:r>
            <a:r>
              <a:rPr lang="es-ES" sz="2700" b="1" dirty="0"/>
              <a:t>borrado</a:t>
            </a:r>
            <a:r>
              <a:rPr lang="es-ES" sz="2700" dirty="0"/>
              <a:t> y </a:t>
            </a:r>
            <a:r>
              <a:rPr lang="es-ES" sz="2700" b="1" dirty="0"/>
              <a:t>consulta</a:t>
            </a:r>
            <a:r>
              <a:rPr lang="es-ES" sz="2700" dirty="0"/>
              <a:t> sobre la base de datos las hemos hecho </a:t>
            </a:r>
            <a:r>
              <a:rPr lang="es-ES" sz="2700" b="1" dirty="0"/>
              <a:t>usando la clase </a:t>
            </a:r>
            <a:r>
              <a:rPr lang="es-ES" sz="2700" b="1" dirty="0" err="1"/>
              <a:t>Statement</a:t>
            </a:r>
            <a:r>
              <a:rPr lang="es-ES" sz="27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700" dirty="0"/>
              <a:t>Existe también la clase </a:t>
            </a:r>
            <a:r>
              <a:rPr lang="es-ES" sz="2700" b="1" dirty="0" err="1"/>
              <a:t>PreparedStatement</a:t>
            </a:r>
            <a:r>
              <a:rPr lang="es-ES" sz="2700" dirty="0"/>
              <a:t>, que hereda de </a:t>
            </a:r>
            <a:r>
              <a:rPr lang="es-ES" sz="2700" dirty="0" err="1"/>
              <a:t>Statement</a:t>
            </a:r>
            <a:r>
              <a:rPr lang="es-ES" sz="2700" dirty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700" dirty="0"/>
              <a:t>Con </a:t>
            </a:r>
            <a:r>
              <a:rPr lang="es-ES" sz="2700" b="1" dirty="0" err="1"/>
              <a:t>PreparedStatement</a:t>
            </a:r>
            <a:r>
              <a:rPr lang="es-ES" sz="2700" dirty="0"/>
              <a:t> también </a:t>
            </a:r>
            <a:r>
              <a:rPr lang="es-ES" sz="2700" b="1" dirty="0"/>
              <a:t>podemos ejecutar comandos SQL</a:t>
            </a:r>
            <a:r>
              <a:rPr lang="es-ES" sz="2700" dirty="0"/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700" dirty="0"/>
              <a:t>La diferencia con su clase madre es que </a:t>
            </a:r>
            <a:r>
              <a:rPr lang="es-ES" sz="2700" b="1" dirty="0"/>
              <a:t>los posibles parámetros de entrada son </a:t>
            </a:r>
            <a:r>
              <a:rPr lang="es-ES" sz="2700" b="1" dirty="0" err="1"/>
              <a:t>precompilados</a:t>
            </a:r>
            <a:r>
              <a:rPr lang="es-ES" sz="2700" dirty="0"/>
              <a:t>, con lo que la </a:t>
            </a:r>
            <a:r>
              <a:rPr lang="es-ES" sz="2700" b="1" dirty="0"/>
              <a:t>ejecución de la sentencia será más rápida</a:t>
            </a:r>
            <a:r>
              <a:rPr lang="es-ES" sz="27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2700" dirty="0"/>
              <a:t>Muy recomendable cuando se va a </a:t>
            </a:r>
            <a:r>
              <a:rPr lang="es-ES" sz="2700" b="1" dirty="0"/>
              <a:t>ejecutar la misma sentencia SQL muchas veces.</a:t>
            </a:r>
          </a:p>
        </p:txBody>
      </p:sp>
    </p:spTree>
    <p:extLst>
      <p:ext uri="{BB962C8B-B14F-4D97-AF65-F5344CB8AC3E}">
        <p14:creationId xmlns:p14="http://schemas.microsoft.com/office/powerpoint/2010/main" val="640279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14.3.5.	</a:t>
            </a:r>
            <a:r>
              <a:rPr lang="es-ES" sz="3200" b="1" dirty="0" err="1"/>
              <a:t>PreparedStatement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63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93B9B9-916B-4E2E-9EA4-2BEC5033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81286"/>
            <a:ext cx="5867400" cy="49720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6CA8A3-5085-4CE4-9F64-105F6209E7BC}"/>
              </a:ext>
            </a:extLst>
          </p:cNvPr>
          <p:cNvSpPr txBox="1"/>
          <p:nvPr/>
        </p:nvSpPr>
        <p:spPr>
          <a:xfrm>
            <a:off x="7642920" y="1528991"/>
            <a:ext cx="399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Provee métodos para ejecutar </a:t>
            </a:r>
            <a:r>
              <a:rPr lang="es-ES" sz="2000" b="1" dirty="0" err="1"/>
              <a:t>queries</a:t>
            </a:r>
            <a:endParaRPr lang="ca-ES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70A236B-403F-4279-831E-4E458C4A3FE4}"/>
              </a:ext>
            </a:extLst>
          </p:cNvPr>
          <p:cNvSpPr txBox="1"/>
          <p:nvPr/>
        </p:nvSpPr>
        <p:spPr>
          <a:xfrm>
            <a:off x="7642920" y="3564875"/>
            <a:ext cx="421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Dinámicamente más rápido</a:t>
            </a:r>
          </a:p>
          <a:p>
            <a:pPr algn="ctr"/>
            <a:r>
              <a:rPr lang="es-ES" sz="2000" b="1" dirty="0"/>
              <a:t>Almacena datos binarios</a:t>
            </a:r>
            <a:endParaRPr lang="ca-ES" sz="20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03516C-1461-492B-A817-8D527160DB75}"/>
              </a:ext>
            </a:extLst>
          </p:cNvPr>
          <p:cNvSpPr txBox="1"/>
          <p:nvPr/>
        </p:nvSpPr>
        <p:spPr>
          <a:xfrm>
            <a:off x="7642920" y="5512985"/>
            <a:ext cx="421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Dinámicamente más rápido</a:t>
            </a:r>
          </a:p>
          <a:p>
            <a:pPr algn="ctr"/>
            <a:r>
              <a:rPr lang="es-ES" sz="2000" b="1" dirty="0"/>
              <a:t>Almacena datos binarios</a:t>
            </a:r>
            <a:endParaRPr lang="ca-ES" sz="2000" b="1" dirty="0"/>
          </a:p>
          <a:p>
            <a:pPr algn="ctr"/>
            <a:r>
              <a:rPr lang="es-ES" sz="2000" b="1" dirty="0"/>
              <a:t>Llama a </a:t>
            </a:r>
            <a:r>
              <a:rPr lang="es-ES" sz="2000" b="1" dirty="0" err="1"/>
              <a:t>procedures</a:t>
            </a:r>
            <a:r>
              <a:rPr lang="es-ES" sz="2000" b="1" dirty="0"/>
              <a:t> de </a:t>
            </a:r>
            <a:r>
              <a:rPr lang="es-ES" sz="2000" b="1" dirty="0" err="1"/>
              <a:t>databasw</a:t>
            </a:r>
            <a:endParaRPr lang="ca-ES" sz="2000" b="1" dirty="0"/>
          </a:p>
        </p:txBody>
      </p:sp>
    </p:spTree>
    <p:extLst>
      <p:ext uri="{BB962C8B-B14F-4D97-AF65-F5344CB8AC3E}">
        <p14:creationId xmlns:p14="http://schemas.microsoft.com/office/powerpoint/2010/main" val="1813780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14.3.5.	</a:t>
            </a:r>
            <a:r>
              <a:rPr lang="es-ES" sz="3200" b="1" dirty="0" err="1"/>
              <a:t>PreparedStatement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64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1041642" y="2814816"/>
            <a:ext cx="1029714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Para usar </a:t>
            </a:r>
            <a:r>
              <a:rPr lang="es-ES" sz="2800" b="1" dirty="0" err="1"/>
              <a:t>PreparedStatement</a:t>
            </a:r>
            <a:r>
              <a:rPr lang="es-ES" sz="2800" dirty="0"/>
              <a:t> debemos </a:t>
            </a:r>
            <a:r>
              <a:rPr lang="es-ES" sz="2800" b="1" dirty="0"/>
              <a:t>habilitar</a:t>
            </a:r>
            <a:r>
              <a:rPr lang="es-ES" sz="2800" dirty="0"/>
              <a:t> esta propiedad cuando establecemos la conexión con la base de datos:</a:t>
            </a:r>
          </a:p>
          <a:p>
            <a:endParaRPr lang="es-ES" sz="4000" dirty="0"/>
          </a:p>
          <a:p>
            <a:r>
              <a:rPr lang="es-ES" sz="2800" dirty="0" err="1"/>
              <a:t>Connection</a:t>
            </a:r>
            <a:r>
              <a:rPr lang="es-ES" sz="2800" dirty="0"/>
              <a:t> con = </a:t>
            </a:r>
            <a:r>
              <a:rPr lang="es-ES" sz="2800" dirty="0" err="1"/>
              <a:t>DriverManager.getConnection</a:t>
            </a:r>
            <a:r>
              <a:rPr lang="es-ES" sz="2800" dirty="0"/>
              <a:t>(“</a:t>
            </a:r>
            <a:r>
              <a:rPr lang="es-ES" sz="2800" dirty="0" err="1"/>
              <a:t>jdbc:mysql</a:t>
            </a:r>
            <a:r>
              <a:rPr lang="es-ES" sz="2800" dirty="0"/>
              <a:t>://server/</a:t>
            </a:r>
            <a:r>
              <a:rPr lang="es-ES" sz="2800" dirty="0" err="1"/>
              <a:t>bdd?</a:t>
            </a:r>
            <a:r>
              <a:rPr lang="es-ES" sz="2800" b="1" dirty="0" err="1"/>
              <a:t>useServerPrepStmts</a:t>
            </a:r>
            <a:r>
              <a:rPr lang="es-ES" sz="2800" dirty="0"/>
              <a:t>=true”, </a:t>
            </a:r>
            <a:r>
              <a:rPr lang="es-ES" sz="2800" dirty="0" err="1"/>
              <a:t>user</a:t>
            </a:r>
            <a:r>
              <a:rPr lang="es-ES" sz="2800" dirty="0"/>
              <a:t>, </a:t>
            </a:r>
            <a:r>
              <a:rPr lang="es-ES" sz="2800" dirty="0" err="1"/>
              <a:t>pass</a:t>
            </a:r>
            <a:r>
              <a:rPr lang="es-ES" sz="2800" dirty="0"/>
              <a:t>);</a:t>
            </a:r>
            <a:endParaRPr lang="ca-ES" sz="2800" dirty="0"/>
          </a:p>
          <a:p>
            <a:endParaRPr lang="ca-ES" sz="2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4D9FE3-BF70-4291-9686-7334B426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9226"/>
            <a:ext cx="5758252" cy="132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15504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14.3.5.1	INSERT con </a:t>
            </a:r>
            <a:r>
              <a:rPr lang="es-ES" sz="3200" b="1" dirty="0" err="1"/>
              <a:t>PreparedStatement</a:t>
            </a:r>
            <a:r>
              <a:rPr lang="es-ES" sz="3200" b="1" dirty="0"/>
              <a:t>.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65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102971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Ahora </a:t>
            </a:r>
            <a:r>
              <a:rPr lang="es-ES" sz="2800" b="1" dirty="0"/>
              <a:t>podemos ejecut</a:t>
            </a:r>
            <a:r>
              <a:rPr lang="es-ES" sz="2800" dirty="0"/>
              <a:t>ar </a:t>
            </a:r>
            <a:r>
              <a:rPr lang="es-ES" sz="2800" b="1" dirty="0"/>
              <a:t>cualquier </a:t>
            </a:r>
          </a:p>
          <a:p>
            <a:r>
              <a:rPr lang="es-ES" sz="2800" b="1" dirty="0"/>
              <a:t>operación SQL </a:t>
            </a:r>
            <a:r>
              <a:rPr lang="es-ES" sz="2800" dirty="0"/>
              <a:t>usando la siguiente</a:t>
            </a:r>
          </a:p>
          <a:p>
            <a:r>
              <a:rPr lang="es-ES" sz="2800" dirty="0"/>
              <a:t> estructura:</a:t>
            </a:r>
          </a:p>
          <a:p>
            <a:endParaRPr lang="es-ES" sz="2800" dirty="0"/>
          </a:p>
          <a:p>
            <a:r>
              <a:rPr lang="es-ES" sz="2400" dirty="0" err="1"/>
              <a:t>PreparedStatement</a:t>
            </a:r>
            <a:r>
              <a:rPr lang="es-ES" sz="2400" dirty="0"/>
              <a:t> </a:t>
            </a:r>
            <a:r>
              <a:rPr lang="es-ES" sz="2400" dirty="0" err="1"/>
              <a:t>psInsert</a:t>
            </a:r>
            <a:r>
              <a:rPr lang="es-ES" sz="2400" dirty="0"/>
              <a:t> = </a:t>
            </a:r>
            <a:r>
              <a:rPr lang="es-ES" sz="2400" dirty="0" err="1"/>
              <a:t>con.</a:t>
            </a:r>
            <a:r>
              <a:rPr lang="es-ES" sz="2400" b="1" dirty="0" err="1"/>
              <a:t>prepareStatement</a:t>
            </a:r>
            <a:r>
              <a:rPr lang="es-ES" sz="2400" dirty="0"/>
              <a:t>(“</a:t>
            </a:r>
            <a:r>
              <a:rPr lang="es-ES" sz="2400" dirty="0" err="1"/>
              <a:t>insert</a:t>
            </a:r>
            <a:r>
              <a:rPr lang="es-ES" sz="2400" dirty="0"/>
              <a:t> </a:t>
            </a:r>
            <a:r>
              <a:rPr lang="es-ES" sz="2400" dirty="0" err="1"/>
              <a:t>into</a:t>
            </a:r>
            <a:r>
              <a:rPr lang="es-ES" sz="2400" dirty="0"/>
              <a:t> usuario </a:t>
            </a:r>
            <a:r>
              <a:rPr lang="es-ES" sz="2400" dirty="0" err="1"/>
              <a:t>values</a:t>
            </a:r>
            <a:r>
              <a:rPr lang="es-ES" sz="2400" dirty="0"/>
              <a:t> (?, ?, ?)”); </a:t>
            </a:r>
          </a:p>
          <a:p>
            <a:endParaRPr lang="es-ES" sz="2400" dirty="0"/>
          </a:p>
          <a:p>
            <a:r>
              <a:rPr lang="es-ES" sz="2400" dirty="0" err="1"/>
              <a:t>psInsert.</a:t>
            </a:r>
            <a:r>
              <a:rPr lang="es-ES" sz="2400" b="1" dirty="0" err="1"/>
              <a:t>setInt</a:t>
            </a:r>
            <a:r>
              <a:rPr lang="es-ES" sz="2400" dirty="0"/>
              <a:t>(1, 46);</a:t>
            </a:r>
            <a:endParaRPr lang="ca-ES" sz="2400" dirty="0"/>
          </a:p>
          <a:p>
            <a:r>
              <a:rPr lang="es-ES" sz="2400" dirty="0" err="1"/>
              <a:t>psInsert.</a:t>
            </a:r>
            <a:r>
              <a:rPr lang="es-ES" sz="2400" b="1" dirty="0" err="1"/>
              <a:t>setString</a:t>
            </a:r>
            <a:r>
              <a:rPr lang="es-ES" sz="2400" dirty="0"/>
              <a:t>(2, “Dani”); </a:t>
            </a:r>
          </a:p>
          <a:p>
            <a:r>
              <a:rPr lang="es-ES" sz="2400" dirty="0" err="1"/>
              <a:t>psInsert.</a:t>
            </a:r>
            <a:r>
              <a:rPr lang="es-ES" sz="2400" b="1" dirty="0" err="1"/>
              <a:t>setString</a:t>
            </a:r>
            <a:r>
              <a:rPr lang="es-ES" sz="2400" dirty="0"/>
              <a:t>(3, “</a:t>
            </a:r>
            <a:r>
              <a:rPr lang="es-ES" sz="2400" dirty="0" err="1"/>
              <a:t>MiPass</a:t>
            </a:r>
            <a:r>
              <a:rPr lang="es-ES" sz="2400" dirty="0"/>
              <a:t>”); </a:t>
            </a:r>
          </a:p>
          <a:p>
            <a:endParaRPr lang="es-ES" sz="2400" dirty="0"/>
          </a:p>
          <a:p>
            <a:r>
              <a:rPr lang="es-ES" sz="2400" dirty="0" err="1"/>
              <a:t>psInsert.</a:t>
            </a:r>
            <a:r>
              <a:rPr lang="es-ES" sz="2400" b="1" dirty="0" err="1"/>
              <a:t>executeUpdate</a:t>
            </a:r>
            <a:r>
              <a:rPr lang="es-ES" sz="2400" dirty="0"/>
              <a:t>();</a:t>
            </a:r>
            <a:endParaRPr lang="ca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372665-F4C4-4FD0-9A93-F79FF01C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220" y="1052736"/>
            <a:ext cx="3772648" cy="205780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7F40B8E-264D-4228-8530-0752DE4843E8}"/>
              </a:ext>
            </a:extLst>
          </p:cNvPr>
          <p:cNvSpPr/>
          <p:nvPr/>
        </p:nvSpPr>
        <p:spPr>
          <a:xfrm>
            <a:off x="4351082" y="3765992"/>
            <a:ext cx="7575764" cy="506840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ponemos interrogantes allá donde irán los datos a insertar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E28FFFE-FB6B-456E-B15E-9DF1C926E7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919034" y="4019412"/>
            <a:ext cx="432048" cy="7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AB431B4-2EA9-4013-BBF8-BF2137578CC4}"/>
              </a:ext>
            </a:extLst>
          </p:cNvPr>
          <p:cNvSpPr/>
          <p:nvPr/>
        </p:nvSpPr>
        <p:spPr>
          <a:xfrm>
            <a:off x="6067215" y="4374338"/>
            <a:ext cx="5862832" cy="1060782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Cada interrogante se identifica luego con un número, empezando por 1, y con los métodos set rellenamos los valores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817457AD-7AAE-40E8-AD6E-69EA1769D672}"/>
              </a:ext>
            </a:extLst>
          </p:cNvPr>
          <p:cNvSpPr/>
          <p:nvPr/>
        </p:nvSpPr>
        <p:spPr>
          <a:xfrm>
            <a:off x="5519936" y="4374338"/>
            <a:ext cx="360040" cy="106078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ADC9D1F-4C9F-4860-9B8F-F7AA25F5DECE}"/>
              </a:ext>
            </a:extLst>
          </p:cNvPr>
          <p:cNvSpPr/>
          <p:nvPr/>
        </p:nvSpPr>
        <p:spPr>
          <a:xfrm>
            <a:off x="6051981" y="5803029"/>
            <a:ext cx="5913887" cy="506840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ejecutamos el INSERT en la base de datos 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19FD00D-8839-4276-9FA1-3688F04F2A0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905641" y="6056449"/>
            <a:ext cx="1146340" cy="38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78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14.3.5.1	INSERT con </a:t>
            </a:r>
            <a:r>
              <a:rPr lang="es-ES" sz="3200" b="1" dirty="0" err="1"/>
              <a:t>PreparedStatement</a:t>
            </a:r>
            <a:r>
              <a:rPr lang="es-ES" sz="3200" b="1" dirty="0"/>
              <a:t>.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66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1029714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…</a:t>
            </a:r>
            <a:endParaRPr lang="ca-ES" sz="2800" dirty="0"/>
          </a:p>
          <a:p>
            <a:r>
              <a:rPr lang="es-ES" sz="2800" dirty="0" err="1"/>
              <a:t>psInsert.</a:t>
            </a:r>
            <a:r>
              <a:rPr lang="es-ES" sz="2800" b="1" dirty="0" err="1"/>
              <a:t>setInt</a:t>
            </a:r>
            <a:r>
              <a:rPr lang="es-ES" sz="2800" dirty="0"/>
              <a:t>(1, 67); </a:t>
            </a:r>
          </a:p>
          <a:p>
            <a:r>
              <a:rPr lang="es-ES" sz="2800" dirty="0" err="1"/>
              <a:t>psInsert.</a:t>
            </a:r>
            <a:r>
              <a:rPr lang="es-ES" sz="2800" b="1" dirty="0" err="1"/>
              <a:t>setString</a:t>
            </a:r>
            <a:r>
              <a:rPr lang="es-ES" sz="2800" dirty="0"/>
              <a:t>(2, “</a:t>
            </a:r>
            <a:r>
              <a:rPr lang="es-ES" sz="2800" dirty="0" err="1"/>
              <a:t>Raul</a:t>
            </a:r>
            <a:r>
              <a:rPr lang="es-ES" sz="2800" dirty="0"/>
              <a:t>”); </a:t>
            </a:r>
          </a:p>
          <a:p>
            <a:r>
              <a:rPr lang="es-ES" sz="2800" dirty="0" err="1"/>
              <a:t>psInsert.</a:t>
            </a:r>
            <a:r>
              <a:rPr lang="es-ES" sz="2800" b="1" dirty="0" err="1"/>
              <a:t>setString</a:t>
            </a:r>
            <a:r>
              <a:rPr lang="es-ES" sz="2800" dirty="0"/>
              <a:t>(3, “MiPass2”); </a:t>
            </a:r>
          </a:p>
          <a:p>
            <a:r>
              <a:rPr lang="es-ES" sz="2800" dirty="0" err="1"/>
              <a:t>psInsert.</a:t>
            </a:r>
            <a:r>
              <a:rPr lang="es-ES" sz="2800" b="1" dirty="0" err="1"/>
              <a:t>executeUpdate</a:t>
            </a:r>
            <a:r>
              <a:rPr lang="es-ES" sz="2800" dirty="0"/>
              <a:t>(); </a:t>
            </a:r>
          </a:p>
          <a:p>
            <a:r>
              <a:rPr lang="es-ES" sz="2800" dirty="0" err="1"/>
              <a:t>psInsert.</a:t>
            </a:r>
            <a:r>
              <a:rPr lang="es-ES" sz="2800" b="1" dirty="0" err="1"/>
              <a:t>close</a:t>
            </a:r>
            <a:r>
              <a:rPr lang="es-ES" sz="2800" dirty="0"/>
              <a:t>();</a:t>
            </a:r>
            <a:endParaRPr lang="ca-ES" sz="2800" dirty="0"/>
          </a:p>
          <a:p>
            <a:endParaRPr lang="es-ES" sz="2800" dirty="0"/>
          </a:p>
          <a:p>
            <a:endParaRPr lang="ca-ES" sz="2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FCC3A1F-C473-4743-B071-07DCE30A1C73}"/>
              </a:ext>
            </a:extLst>
          </p:cNvPr>
          <p:cNvSpPr/>
          <p:nvPr/>
        </p:nvSpPr>
        <p:spPr>
          <a:xfrm>
            <a:off x="7680176" y="2996952"/>
            <a:ext cx="4329711" cy="1212101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podemos ejecutar varias instrucciones de inserción con un único </a:t>
            </a:r>
            <a:r>
              <a:rPr lang="es-ES" sz="2400" b="1" dirty="0" err="1">
                <a:solidFill>
                  <a:sysClr val="windowText" lastClr="000000"/>
                </a:solidFill>
              </a:rPr>
              <a:t>PreparedStatement</a:t>
            </a:r>
            <a:r>
              <a:rPr lang="es-ES" sz="2400" b="1" dirty="0">
                <a:solidFill>
                  <a:sysClr val="windowText" lastClr="000000"/>
                </a:solidFill>
              </a:rPr>
              <a:t>.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0B60CDF-E9A9-4EAA-92E0-B92C76D3346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672064" y="3603003"/>
            <a:ext cx="10081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01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 Transacciones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67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102971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Una </a:t>
            </a:r>
            <a:r>
              <a:rPr lang="es-ES" sz="2800" b="1" dirty="0"/>
              <a:t>transacción</a:t>
            </a:r>
            <a:r>
              <a:rPr lang="es-ES" sz="2800" dirty="0"/>
              <a:t> es un </a:t>
            </a:r>
            <a:r>
              <a:rPr lang="es-ES" sz="2800" b="1" dirty="0"/>
              <a:t>conjunto de </a:t>
            </a:r>
            <a:br>
              <a:rPr lang="es-ES" sz="2800" b="1" dirty="0"/>
            </a:br>
            <a:r>
              <a:rPr lang="es-ES" sz="2800" b="1" dirty="0"/>
              <a:t>sentencias </a:t>
            </a:r>
            <a:r>
              <a:rPr lang="es-ES" sz="2800" dirty="0"/>
              <a:t>que deben ejecutarse como un </a:t>
            </a:r>
            <a:br>
              <a:rPr lang="es-ES" sz="2800" dirty="0"/>
            </a:br>
            <a:r>
              <a:rPr lang="es-ES" sz="2800" dirty="0"/>
              <a:t>todo. </a:t>
            </a:r>
            <a:br>
              <a:rPr lang="es-ES" sz="2800" dirty="0"/>
            </a:br>
            <a:r>
              <a:rPr lang="es-ES" sz="2800" dirty="0"/>
              <a:t>Es decir</a:t>
            </a:r>
            <a:r>
              <a:rPr lang="es-ES" sz="2800" b="1" dirty="0"/>
              <a:t>, o se ejecutan todas o ninguna.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ca-ES" sz="2800" dirty="0"/>
          </a:p>
        </p:txBody>
      </p:sp>
      <p:pic>
        <p:nvPicPr>
          <p:cNvPr id="67588" name="Picture 4" descr="DESARROLLA SOFTWARE: SPRING FRAMEWORK - JDBC TRANSACCIONES">
            <a:extLst>
              <a:ext uri="{FF2B5EF4-FFF2-40B4-BE49-F238E27FC236}">
                <a16:creationId xmlns:a16="http://schemas.microsoft.com/office/drawing/2014/main" id="{30AD0A00-F888-4636-8B7A-BB0E0283A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7"/>
          <a:stretch/>
        </p:blipFill>
        <p:spPr bwMode="auto">
          <a:xfrm>
            <a:off x="1513521" y="3496913"/>
            <a:ext cx="9164957" cy="29404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Difference Between Transaction and Exchange | Difference Between">
            <a:extLst>
              <a:ext uri="{FF2B5EF4-FFF2-40B4-BE49-F238E27FC236}">
                <a16:creationId xmlns:a16="http://schemas.microsoft.com/office/drawing/2014/main" id="{6526F5FC-C170-448D-8C14-ECA24B897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138950"/>
            <a:ext cx="3817640" cy="196552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09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 Transacciones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68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1029714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El típico ejemplo es de una transacción entre dos cuentas bancarias.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El proceso, pensando en operaciones de SQL, sería el siguiente: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hacemos un </a:t>
            </a:r>
            <a:r>
              <a:rPr lang="es-ES" sz="2800" b="1" dirty="0"/>
              <a:t>UPDATE</a:t>
            </a:r>
            <a:r>
              <a:rPr lang="es-ES" sz="2800" dirty="0"/>
              <a:t> sobre la primera cuenta, restándole saldo, y a continuación otro </a:t>
            </a:r>
            <a:r>
              <a:rPr lang="es-ES" sz="2800" b="1" dirty="0"/>
              <a:t>UPDATE</a:t>
            </a:r>
            <a:r>
              <a:rPr lang="es-ES" sz="2800" dirty="0"/>
              <a:t> sobre la segunda cuenta, sumándole saldo.</a:t>
            </a:r>
          </a:p>
        </p:txBody>
      </p:sp>
    </p:spTree>
    <p:extLst>
      <p:ext uri="{BB962C8B-B14F-4D97-AF65-F5344CB8AC3E}">
        <p14:creationId xmlns:p14="http://schemas.microsoft.com/office/powerpoint/2010/main" val="2580426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 Transacciones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69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75248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¿Qué pasaría si se produjera algún problema en el segundo </a:t>
            </a:r>
            <a:r>
              <a:rPr lang="es-ES" sz="2800" b="1" dirty="0"/>
              <a:t>UPDATE</a:t>
            </a:r>
            <a:r>
              <a:rPr lang="es-ES" sz="2800" dirty="0"/>
              <a:t>, cuando el primero ya se ha ejecutado?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Vemos que, en este caso, </a:t>
            </a:r>
            <a:r>
              <a:rPr lang="es-ES" sz="2800" b="1" dirty="0"/>
              <a:t>las dos instrucciones deben ejecutarse en conjunto.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b="1" dirty="0"/>
              <a:t>Si la segunda fallara</a:t>
            </a:r>
            <a:r>
              <a:rPr lang="es-ES" sz="2800" dirty="0"/>
              <a:t>, </a:t>
            </a:r>
            <a:r>
              <a:rPr lang="es-ES" sz="2800" b="1" dirty="0"/>
              <a:t>debería deshacerse la primera.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ca-ES" sz="2800" dirty="0"/>
          </a:p>
        </p:txBody>
      </p:sp>
      <p:pic>
        <p:nvPicPr>
          <p:cNvPr id="68610" name="Picture 2" descr="Icono De Transacción De Coste Ilustración del Vector - Ilustración de  retroceder, flecha: 185583475">
            <a:extLst>
              <a:ext uri="{FF2B5EF4-FFF2-40B4-BE49-F238E27FC236}">
                <a16:creationId xmlns:a16="http://schemas.microsoft.com/office/drawing/2014/main" id="{10DE04C9-E52F-4FD6-A2CA-63C17F97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1" t="36108" r="25890" b="36592"/>
          <a:stretch/>
        </p:blipFill>
        <p:spPr bwMode="auto">
          <a:xfrm>
            <a:off x="8545488" y="2636912"/>
            <a:ext cx="3312368" cy="18722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97630"/>
            <a:ext cx="11186732" cy="4585871"/>
          </a:xfr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Para que nuestros programas puedan realizar operaciones con los datos almacenados en una base de datos, tenemos dos interfaces de aplicaciones (</a:t>
            </a:r>
            <a:r>
              <a:rPr lang="es-ES" sz="3600" dirty="0" err="1"/>
              <a:t>APIs</a:t>
            </a:r>
            <a:r>
              <a:rPr lang="es-ES" sz="3600" dirty="0"/>
              <a:t>):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•	</a:t>
            </a:r>
            <a:r>
              <a:rPr lang="es-ES" sz="3600" b="1" dirty="0"/>
              <a:t>Open </a:t>
            </a:r>
            <a:r>
              <a:rPr lang="es-ES" sz="3600" b="1" dirty="0" err="1"/>
              <a:t>Database</a:t>
            </a:r>
            <a:r>
              <a:rPr lang="es-ES" sz="3600" b="1" dirty="0"/>
              <a:t> </a:t>
            </a:r>
            <a:r>
              <a:rPr lang="es-ES" sz="3600" b="1" dirty="0" err="1"/>
              <a:t>Connectivit</a:t>
            </a:r>
            <a:r>
              <a:rPr lang="es-ES" sz="3600" dirty="0" err="1"/>
              <a:t>y</a:t>
            </a:r>
            <a:r>
              <a:rPr lang="es-ES" sz="3600" dirty="0"/>
              <a:t> (ODBC), utilizada por Microsoft (también se puede usar con Java).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•	</a:t>
            </a:r>
            <a:r>
              <a:rPr lang="es-ES" sz="3600" b="1" dirty="0"/>
              <a:t>Java </a:t>
            </a:r>
            <a:r>
              <a:rPr lang="es-ES" sz="3600" b="1" dirty="0" err="1"/>
              <a:t>Database</a:t>
            </a:r>
            <a:r>
              <a:rPr lang="es-ES" sz="3600" b="1" dirty="0"/>
              <a:t> </a:t>
            </a:r>
            <a:r>
              <a:rPr lang="es-ES" sz="3600" b="1" dirty="0" err="1"/>
              <a:t>Connectivity</a:t>
            </a:r>
            <a:r>
              <a:rPr lang="es-ES" sz="3600" b="1" dirty="0"/>
              <a:t> </a:t>
            </a:r>
            <a:r>
              <a:rPr lang="es-ES" sz="3600" dirty="0"/>
              <a:t>(JDBC), desarrollada por Oracle para programas escritos en Java.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48710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 Transacciones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70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7092788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En los ejemplos que hemos visto de inserción, modificación y borrado de datos, estas instrucciones producían cambios en la base de datos en cuanto se ejecutaban.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dirty="0"/>
              <a:t>Esto es así porque la </a:t>
            </a:r>
            <a:r>
              <a:rPr lang="es-ES" sz="2800" b="1" dirty="0"/>
              <a:t>propiedad </a:t>
            </a:r>
            <a:r>
              <a:rPr lang="es-ES" sz="2800" b="1" dirty="0" err="1"/>
              <a:t>auto-commit</a:t>
            </a:r>
            <a:r>
              <a:rPr lang="es-ES" sz="2800" b="1" dirty="0"/>
              <a:t> </a:t>
            </a:r>
            <a:r>
              <a:rPr lang="es-ES" sz="2800" dirty="0"/>
              <a:t>de la base de datos está </a:t>
            </a:r>
            <a:r>
              <a:rPr lang="es-ES" sz="2800" b="1" dirty="0"/>
              <a:t>habilitada</a:t>
            </a:r>
            <a:r>
              <a:rPr lang="es-ES" sz="28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2800" b="1" dirty="0"/>
              <a:t>Cuando queramos trabajar con transacciones</a:t>
            </a:r>
            <a:r>
              <a:rPr lang="es-ES" sz="2800" dirty="0"/>
              <a:t>, debemos </a:t>
            </a:r>
            <a:r>
              <a:rPr lang="es-ES" sz="2800" b="1" dirty="0"/>
              <a:t>quitar el modo </a:t>
            </a:r>
            <a:r>
              <a:rPr lang="es-ES" sz="2800" b="1" dirty="0" err="1"/>
              <a:t>auto-commit</a:t>
            </a:r>
            <a:r>
              <a:rPr lang="es-ES" sz="2800" b="1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ca-ES" sz="2800" dirty="0"/>
          </a:p>
        </p:txBody>
      </p:sp>
      <p:pic>
        <p:nvPicPr>
          <p:cNvPr id="69634" name="Picture 2" descr="Auto Commit - Visual Studio Marketplace">
            <a:extLst>
              <a:ext uri="{FF2B5EF4-FFF2-40B4-BE49-F238E27FC236}">
                <a16:creationId xmlns:a16="http://schemas.microsoft.com/office/drawing/2014/main" id="{40A336BA-8260-4579-A835-1A09FEC5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68" y="1906518"/>
            <a:ext cx="3868688" cy="386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00BACBA-A99E-4CD1-9F00-B692594C9C52}"/>
              </a:ext>
            </a:extLst>
          </p:cNvPr>
          <p:cNvSpPr txBox="1"/>
          <p:nvPr/>
        </p:nvSpPr>
        <p:spPr>
          <a:xfrm>
            <a:off x="8760296" y="2780928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AUTO</a:t>
            </a:r>
            <a:endParaRPr lang="ca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26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14.4.1 Ejemplo de transacción bancaria 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71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66952"/>
            <a:ext cx="1124457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Connection</a:t>
            </a:r>
            <a:r>
              <a:rPr lang="es-ES" sz="2800" dirty="0"/>
              <a:t> con = </a:t>
            </a:r>
            <a:r>
              <a:rPr lang="es-ES" sz="2800" dirty="0" err="1"/>
              <a:t>DriverManager.getConnection</a:t>
            </a:r>
            <a:r>
              <a:rPr lang="es-ES" sz="2800" dirty="0"/>
              <a:t>(</a:t>
            </a:r>
            <a:r>
              <a:rPr lang="es-ES" sz="2800" dirty="0" err="1"/>
              <a:t>url</a:t>
            </a:r>
            <a:r>
              <a:rPr lang="es-ES" sz="2800" dirty="0"/>
              <a:t>, </a:t>
            </a:r>
            <a:r>
              <a:rPr lang="es-ES" sz="2800" dirty="0" err="1"/>
              <a:t>user</a:t>
            </a:r>
            <a:r>
              <a:rPr lang="es-ES" sz="2800" dirty="0"/>
              <a:t>, </a:t>
            </a:r>
            <a:r>
              <a:rPr lang="es-ES" sz="2800" dirty="0" err="1"/>
              <a:t>password</a:t>
            </a:r>
            <a:r>
              <a:rPr lang="es-ES" sz="2800" dirty="0"/>
              <a:t>);</a:t>
            </a:r>
            <a:endParaRPr lang="ca-ES" sz="2800" dirty="0"/>
          </a:p>
          <a:p>
            <a:r>
              <a:rPr lang="es-ES" sz="2800" dirty="0" err="1"/>
              <a:t>String</a:t>
            </a:r>
            <a:r>
              <a:rPr lang="es-ES" sz="2800" dirty="0"/>
              <a:t> query1 = "</a:t>
            </a:r>
            <a:r>
              <a:rPr lang="es-ES" sz="2800" dirty="0" err="1"/>
              <a:t>update</a:t>
            </a:r>
            <a:r>
              <a:rPr lang="es-ES" sz="2800" dirty="0"/>
              <a:t> cuenta set saldo = saldo – 500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num_cuenta</a:t>
            </a:r>
            <a:r>
              <a:rPr lang="es-ES" sz="2800" dirty="0"/>
              <a:t> = 1"; </a:t>
            </a:r>
          </a:p>
          <a:p>
            <a:r>
              <a:rPr lang="es-ES" sz="2800" dirty="0" err="1"/>
              <a:t>String</a:t>
            </a:r>
            <a:r>
              <a:rPr lang="es-ES" sz="2800" dirty="0"/>
              <a:t> query2 = "</a:t>
            </a:r>
            <a:r>
              <a:rPr lang="es-ES" sz="2800" dirty="0" err="1"/>
              <a:t>update</a:t>
            </a:r>
            <a:r>
              <a:rPr lang="es-ES" sz="2800" dirty="0"/>
              <a:t> cuenta set saldo = saldo + 500 </a:t>
            </a:r>
            <a:r>
              <a:rPr lang="es-ES" sz="2800" dirty="0" err="1"/>
              <a:t>where</a:t>
            </a:r>
            <a:r>
              <a:rPr lang="es-ES" sz="2800" dirty="0"/>
              <a:t> </a:t>
            </a:r>
            <a:r>
              <a:rPr lang="es-ES" sz="2800" dirty="0" err="1"/>
              <a:t>num_cuenta</a:t>
            </a:r>
            <a:r>
              <a:rPr lang="es-ES" sz="2800" dirty="0"/>
              <a:t> = 2"; </a:t>
            </a:r>
          </a:p>
          <a:p>
            <a:r>
              <a:rPr lang="es-ES" sz="2800" dirty="0" err="1"/>
              <a:t>Statement</a:t>
            </a:r>
            <a:r>
              <a:rPr lang="es-ES" sz="2800" dirty="0"/>
              <a:t>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null</a:t>
            </a:r>
            <a:r>
              <a:rPr lang="es-ES" sz="2800" dirty="0"/>
              <a:t>;</a:t>
            </a:r>
            <a:endParaRPr lang="ca-ES" sz="2800" dirty="0"/>
          </a:p>
          <a:p>
            <a:r>
              <a:rPr lang="es-ES" sz="2800" dirty="0"/>
              <a:t>try{</a:t>
            </a:r>
            <a:endParaRPr lang="ca-ES" sz="2800" dirty="0"/>
          </a:p>
          <a:p>
            <a:r>
              <a:rPr lang="es-ES" sz="2800" dirty="0"/>
              <a:t>    </a:t>
            </a:r>
            <a:r>
              <a:rPr lang="es-ES" sz="2800" dirty="0" err="1"/>
              <a:t>con.</a:t>
            </a:r>
            <a:r>
              <a:rPr lang="es-ES" sz="2800" b="1" dirty="0" err="1"/>
              <a:t>setAutoCommit</a:t>
            </a:r>
            <a:r>
              <a:rPr lang="es-ES" sz="2800" dirty="0"/>
              <a:t>(</a:t>
            </a:r>
            <a:r>
              <a:rPr lang="es-ES" sz="2800" b="1" dirty="0"/>
              <a:t>false</a:t>
            </a:r>
            <a:r>
              <a:rPr lang="es-ES" sz="2800" dirty="0"/>
              <a:t>); </a:t>
            </a:r>
          </a:p>
          <a:p>
            <a:r>
              <a:rPr lang="es-ES" sz="2800" dirty="0"/>
              <a:t>    </a:t>
            </a:r>
            <a:r>
              <a:rPr lang="es-ES" sz="2800" dirty="0" err="1"/>
              <a:t>stmt</a:t>
            </a:r>
            <a:r>
              <a:rPr lang="es-ES" sz="2800" dirty="0"/>
              <a:t> = </a:t>
            </a:r>
            <a:r>
              <a:rPr lang="es-ES" sz="2800" dirty="0" err="1"/>
              <a:t>con.</a:t>
            </a:r>
            <a:r>
              <a:rPr lang="es-ES" sz="2800" b="1" dirty="0" err="1"/>
              <a:t>createStatement</a:t>
            </a:r>
            <a:r>
              <a:rPr lang="es-ES" sz="2800" dirty="0"/>
              <a:t>(); </a:t>
            </a:r>
          </a:p>
          <a:p>
            <a:r>
              <a:rPr lang="es-ES" sz="2800" dirty="0"/>
              <a:t>    </a:t>
            </a:r>
            <a:r>
              <a:rPr lang="es-ES" sz="2800" dirty="0" err="1"/>
              <a:t>stmt.</a:t>
            </a:r>
            <a:r>
              <a:rPr lang="es-ES" sz="2800" b="1" dirty="0" err="1"/>
              <a:t>executeUpdate</a:t>
            </a:r>
            <a:r>
              <a:rPr lang="es-ES" sz="2800" dirty="0"/>
              <a:t>(query1); </a:t>
            </a:r>
          </a:p>
          <a:p>
            <a:r>
              <a:rPr lang="es-ES" sz="2800" dirty="0"/>
              <a:t>    </a:t>
            </a:r>
            <a:r>
              <a:rPr lang="es-ES" sz="2800" dirty="0" err="1"/>
              <a:t>stmt.</a:t>
            </a:r>
            <a:r>
              <a:rPr lang="es-ES" sz="2800" b="1" dirty="0" err="1"/>
              <a:t>executeUpdate</a:t>
            </a:r>
            <a:r>
              <a:rPr lang="es-ES" sz="2800" dirty="0"/>
              <a:t>(query2);</a:t>
            </a:r>
            <a:endParaRPr lang="es-ES" sz="40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AF4C12-1D4A-4A7B-A08E-5F2C7A9DA495}"/>
              </a:ext>
            </a:extLst>
          </p:cNvPr>
          <p:cNvSpPr/>
          <p:nvPr/>
        </p:nvSpPr>
        <p:spPr>
          <a:xfrm>
            <a:off x="7501033" y="4365104"/>
            <a:ext cx="4329711" cy="2033939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Si alguno de los UPDATE que ejecutamos falla, se producirá una excepción, pero la conexión seguirá vigente (por tanto, no será nula). 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3257E5F-D2CB-4696-B942-44787104F7B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456040" y="5382074"/>
            <a:ext cx="1044993" cy="495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963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14.4.1 Ejemplo de transacción bancaria 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72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2184132"/>
            <a:ext cx="112445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} catch(</a:t>
            </a:r>
            <a:r>
              <a:rPr lang="en-US" sz="2800" dirty="0" err="1"/>
              <a:t>SQLException</a:t>
            </a:r>
            <a:r>
              <a:rPr lang="en-US" sz="2800" dirty="0"/>
              <a:t> e){ </a:t>
            </a:r>
          </a:p>
          <a:p>
            <a:r>
              <a:rPr lang="en-US" sz="2800" dirty="0"/>
              <a:t>     </a:t>
            </a:r>
            <a:r>
              <a:rPr lang="en-US" sz="2800" dirty="0" err="1"/>
              <a:t>e.printStackTrace</a:t>
            </a:r>
            <a:r>
              <a:rPr lang="en-US" sz="2800" dirty="0"/>
              <a:t>(); </a:t>
            </a:r>
          </a:p>
          <a:p>
            <a:r>
              <a:rPr lang="en-US" sz="2800" dirty="0"/>
              <a:t>     if(con != null) {</a:t>
            </a:r>
          </a:p>
          <a:p>
            <a:r>
              <a:rPr lang="en-US" sz="2800" dirty="0"/>
              <a:t>       try{</a:t>
            </a:r>
          </a:p>
          <a:p>
            <a:r>
              <a:rPr lang="en-US" sz="2800" dirty="0"/>
              <a:t>         </a:t>
            </a:r>
            <a:r>
              <a:rPr lang="en-US" sz="2800" dirty="0" err="1"/>
              <a:t>System.out.println</a:t>
            </a:r>
            <a:r>
              <a:rPr lang="en-US" sz="2800" dirty="0"/>
              <a:t>(“Roll back de la </a:t>
            </a:r>
            <a:r>
              <a:rPr lang="en-US" sz="2800" dirty="0" err="1"/>
              <a:t>transacción</a:t>
            </a:r>
            <a:r>
              <a:rPr lang="en-US" sz="2800" dirty="0"/>
              <a:t>”); </a:t>
            </a:r>
          </a:p>
          <a:p>
            <a:r>
              <a:rPr lang="en-US" sz="2800" dirty="0"/>
              <a:t>         </a:t>
            </a:r>
            <a:r>
              <a:rPr lang="en-US" sz="2800" dirty="0" err="1"/>
              <a:t>con.</a:t>
            </a:r>
            <a:r>
              <a:rPr lang="en-US" sz="2800" b="1" dirty="0" err="1"/>
              <a:t>rollback</a:t>
            </a:r>
            <a:r>
              <a:rPr lang="en-US" sz="2800" dirty="0"/>
              <a:t>();</a:t>
            </a:r>
          </a:p>
          <a:p>
            <a:r>
              <a:rPr lang="en-US" sz="2800" dirty="0"/>
              <a:t>        } catch (</a:t>
            </a:r>
            <a:r>
              <a:rPr lang="en-US" sz="2800" dirty="0" err="1"/>
              <a:t>SQLException</a:t>
            </a:r>
            <a:r>
              <a:rPr lang="en-US" sz="2800" dirty="0"/>
              <a:t> e2){ </a:t>
            </a:r>
          </a:p>
          <a:p>
            <a:r>
              <a:rPr lang="en-US" sz="2800" dirty="0"/>
              <a:t>             e2.printStackTrace();</a:t>
            </a:r>
          </a:p>
          <a:p>
            <a:r>
              <a:rPr lang="en-US" sz="2800" dirty="0"/>
              <a:t>        }</a:t>
            </a:r>
          </a:p>
          <a:p>
            <a:r>
              <a:rPr lang="en-US" sz="2800" dirty="0"/>
              <a:t>   }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1682" name="Picture 2" descr="El Rollback de Walmart">
            <a:extLst>
              <a:ext uri="{FF2B5EF4-FFF2-40B4-BE49-F238E27FC236}">
                <a16:creationId xmlns:a16="http://schemas.microsoft.com/office/drawing/2014/main" id="{8865E685-1FAB-4E56-8462-8F023DE6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211817"/>
            <a:ext cx="3961656" cy="26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493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14.4.1 Ejemplo de transacción bancaria 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73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09091"/>
            <a:ext cx="112445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} finally {</a:t>
            </a:r>
          </a:p>
          <a:p>
            <a:r>
              <a:rPr lang="en-US" sz="2800" dirty="0"/>
              <a:t>      </a:t>
            </a:r>
            <a:r>
              <a:rPr lang="en-US" sz="2800" dirty="0" err="1"/>
              <a:t>stmt.close</a:t>
            </a:r>
            <a:r>
              <a:rPr lang="en-US" sz="2800" dirty="0"/>
              <a:t>(); </a:t>
            </a:r>
          </a:p>
          <a:p>
            <a:r>
              <a:rPr lang="en-US" sz="2800" dirty="0"/>
              <a:t>      </a:t>
            </a:r>
            <a:r>
              <a:rPr lang="en-US" sz="2800" dirty="0" err="1"/>
              <a:t>con.</a:t>
            </a:r>
            <a:r>
              <a:rPr lang="en-US" sz="2800" b="1" dirty="0" err="1"/>
              <a:t>setAutoCommit</a:t>
            </a:r>
            <a:r>
              <a:rPr lang="en-US" sz="2800" dirty="0"/>
              <a:t>(</a:t>
            </a:r>
            <a:r>
              <a:rPr lang="en-US" sz="2800" b="1" dirty="0"/>
              <a:t>true</a:t>
            </a:r>
            <a:r>
              <a:rPr lang="en-US" sz="2800" dirty="0"/>
              <a:t>);</a:t>
            </a:r>
          </a:p>
          <a:p>
            <a:r>
              <a:rPr lang="en-US" sz="2800" dirty="0"/>
              <a:t>}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7475218-5F0C-4B46-BF3D-CF82E4DC0851}"/>
              </a:ext>
            </a:extLst>
          </p:cNvPr>
          <p:cNvSpPr/>
          <p:nvPr/>
        </p:nvSpPr>
        <p:spPr>
          <a:xfrm>
            <a:off x="7511417" y="1772816"/>
            <a:ext cx="4329711" cy="1872208"/>
          </a:xfrm>
          <a:prstGeom prst="rect">
            <a:avLst/>
          </a:prstGeom>
          <a:solidFill>
            <a:srgbClr val="FBDF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ysClr val="windowText" lastClr="000000"/>
                </a:solidFill>
              </a:rPr>
              <a:t>Llamamos al método </a:t>
            </a:r>
            <a:r>
              <a:rPr lang="es-ES" sz="2400" b="1" u="sng" dirty="0" err="1">
                <a:solidFill>
                  <a:sysClr val="windowText" lastClr="000000"/>
                </a:solidFill>
              </a:rPr>
              <a:t>rollback</a:t>
            </a:r>
            <a:r>
              <a:rPr lang="es-ES" sz="2400" b="1" dirty="0">
                <a:solidFill>
                  <a:sysClr val="windowText" lastClr="000000"/>
                </a:solidFill>
              </a:rPr>
              <a:t> para deshacer los cambios producidos en el primer UPDATE en caso de haberse ejecutado.</a:t>
            </a:r>
            <a:endParaRPr lang="ca-ES" sz="2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A887B51D-2C1C-4492-9DBD-F0D863B82AD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1" y="2708920"/>
            <a:ext cx="1415416" cy="122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404664"/>
            <a:ext cx="11018440" cy="1212101"/>
          </a:xfrm>
        </p:spPr>
        <p:txBody>
          <a:bodyPr/>
          <a:lstStyle/>
          <a:p>
            <a:pPr>
              <a:tabLst>
                <a:tab pos="1341438" algn="l"/>
              </a:tabLst>
            </a:pPr>
            <a:r>
              <a:rPr lang="es-ES" sz="3200" b="1" dirty="0"/>
              <a:t>14.4.1 Ejemplo de transacción bancaria 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74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E41F75-7989-4CA8-90B7-F72A455B950F}"/>
              </a:ext>
            </a:extLst>
          </p:cNvPr>
          <p:cNvSpPr/>
          <p:nvPr/>
        </p:nvSpPr>
        <p:spPr>
          <a:xfrm>
            <a:off x="947428" y="1509091"/>
            <a:ext cx="112445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  <a:tabLst>
                <a:tab pos="354013" algn="l"/>
              </a:tabLst>
            </a:pPr>
            <a:r>
              <a:rPr lang="es-ES" sz="2800" dirty="0"/>
              <a:t>•	</a:t>
            </a:r>
            <a:r>
              <a:rPr lang="es-ES" sz="2800" b="1" dirty="0"/>
              <a:t>JDBC</a:t>
            </a:r>
            <a:r>
              <a:rPr lang="es-ES" sz="2800" dirty="0"/>
              <a:t>: API que nos proporciona las herramientas necesarias para trabajar con bases de datos usando el lenguaje Java.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354013" algn="l"/>
              </a:tabLst>
            </a:pPr>
            <a:r>
              <a:rPr lang="es-ES" sz="2800" dirty="0"/>
              <a:t>•	</a:t>
            </a:r>
            <a:r>
              <a:rPr lang="es-ES" sz="2800" b="1" dirty="0" err="1"/>
              <a:t>Statement</a:t>
            </a:r>
            <a:r>
              <a:rPr lang="es-ES" sz="2800" dirty="0"/>
              <a:t>: clase que se usa para ejecutar sentencias SQL.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354013" algn="l"/>
              </a:tabLst>
            </a:pPr>
            <a:r>
              <a:rPr lang="es-ES" sz="2800" dirty="0"/>
              <a:t>•	</a:t>
            </a:r>
            <a:r>
              <a:rPr lang="es-ES" sz="2800" b="1" dirty="0" err="1"/>
              <a:t>ResultSet</a:t>
            </a:r>
            <a:r>
              <a:rPr lang="es-ES" sz="2800" dirty="0"/>
              <a:t>: clase que se usa como contenedor de los resultados de una consulta SQL y proporciona acceso a los datos por filas.</a:t>
            </a:r>
          </a:p>
          <a:p>
            <a:pPr>
              <a:spcBef>
                <a:spcPts val="1200"/>
              </a:spcBef>
              <a:spcAft>
                <a:spcPts val="1200"/>
              </a:spcAft>
              <a:tabLst>
                <a:tab pos="354013" algn="l"/>
              </a:tabLst>
            </a:pPr>
            <a:r>
              <a:rPr lang="es-ES" sz="2800" dirty="0"/>
              <a:t>•	</a:t>
            </a:r>
            <a:r>
              <a:rPr lang="es-ES" sz="2800" b="1" dirty="0"/>
              <a:t>Transacción</a:t>
            </a:r>
            <a:r>
              <a:rPr lang="es-ES" sz="2800" dirty="0"/>
              <a:t>: conjunto de sentencias que deben ejecutarse como un todo. Es decir, o se ejecutan todas o ninguna.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374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0C6FEF-432E-4629-92FE-D9CAB711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55864"/>
            <a:ext cx="6984776" cy="6346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68" y="1844824"/>
            <a:ext cx="11186732" cy="3724096"/>
          </a:xfr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b="1" dirty="0"/>
              <a:t>Ambas </a:t>
            </a:r>
            <a:r>
              <a:rPr lang="es-ES" sz="3600" b="1" dirty="0" err="1"/>
              <a:t>APIs</a:t>
            </a:r>
            <a:r>
              <a:rPr lang="es-ES" sz="3600" b="1" dirty="0"/>
              <a:t> </a:t>
            </a:r>
            <a:r>
              <a:rPr lang="es-ES" sz="3600" dirty="0"/>
              <a:t>nos dan las </a:t>
            </a:r>
            <a:r>
              <a:rPr lang="es-ES" sz="3600" b="1" dirty="0"/>
              <a:t>herramientas para conectar con una base de datos y recuperar y manipular la información </a:t>
            </a:r>
            <a:r>
              <a:rPr lang="es-ES" sz="3600" dirty="0"/>
              <a:t>que contiene.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Para poder </a:t>
            </a:r>
            <a:r>
              <a:rPr lang="es-ES" sz="3600" b="1" dirty="0"/>
              <a:t>establecer conexión con una base de dato</a:t>
            </a:r>
            <a:r>
              <a:rPr lang="es-ES" sz="3600" dirty="0"/>
              <a:t>s en primer lugar vamos a necesitar descargarnos el </a:t>
            </a:r>
            <a:r>
              <a:rPr lang="es-ES" sz="3600" b="1" dirty="0"/>
              <a:t>driver JDBC para la BDD </a:t>
            </a:r>
            <a:r>
              <a:rPr lang="es-ES" sz="3600" dirty="0"/>
              <a:t>con la que vamos a trabajar.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246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656"/>
            <a:ext cx="11018440" cy="1212101"/>
          </a:xfrm>
        </p:spPr>
        <p:txBody>
          <a:bodyPr/>
          <a:lstStyle/>
          <a:p>
            <a:r>
              <a:rPr lang="es-ES" sz="4400" b="1" dirty="0"/>
              <a:t>14.1.	La API JDBC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312873"/>
            <a:ext cx="11186732" cy="646331"/>
          </a:xfr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https://dev.mysql.com/downloads/connector/j/5.1.html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0C4DE8-CCDC-4E56-862E-ED34F2FD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969189"/>
            <a:ext cx="7333045" cy="455615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17480225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15986</TotalTime>
  <Words>4768</Words>
  <Application>Microsoft Office PowerPoint</Application>
  <PresentationFormat>Panorámica</PresentationFormat>
  <Paragraphs>568</Paragraphs>
  <Slides>75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0" baseType="lpstr">
      <vt:lpstr>Arial</vt:lpstr>
      <vt:lpstr>Arial MT</vt:lpstr>
      <vt:lpstr>Calibri</vt:lpstr>
      <vt:lpstr>Symbol</vt:lpstr>
      <vt:lpstr>Linkia</vt:lpstr>
      <vt:lpstr>Presentación de PowerPoint</vt:lpstr>
      <vt:lpstr>Qué vamos a aprender</vt:lpstr>
      <vt:lpstr>Sabías que</vt:lpstr>
      <vt:lpstr>14. Diseño de programas para la  gestión de bases de datos relacionales</vt:lpstr>
      <vt:lpstr>14. Diseño de programas para la  gestión de bases de datos relacionales</vt:lpstr>
      <vt:lpstr>14. Diseño de programas para la  gestión de bases de datos relacionales</vt:lpstr>
      <vt:lpstr>14.1. La API JDBC</vt:lpstr>
      <vt:lpstr>14.1. La API JDBC</vt:lpstr>
      <vt:lpstr>14.1. La API JDBC</vt:lpstr>
      <vt:lpstr>14.1. La API JDBC</vt:lpstr>
      <vt:lpstr>14.1. La API JDBC</vt:lpstr>
      <vt:lpstr>14.1. La API JDBC</vt:lpstr>
      <vt:lpstr>14.1. La API JDBC</vt:lpstr>
      <vt:lpstr>14.1. La API JDBC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14.2. Conexión con la base de datos</vt:lpstr>
      <vt:lpstr>14.3 Ejecutando sentencias en la base de datos</vt:lpstr>
      <vt:lpstr>14.3 Ejecutando sentencias en la base de datos</vt:lpstr>
      <vt:lpstr>14.3 Ejecutando sentencias en la base de datos</vt:lpstr>
      <vt:lpstr>14.3 Ejecutando sentencias en la base de datos</vt:lpstr>
      <vt:lpstr>14.3 Ejecutando sentencias en la base de datos</vt:lpstr>
      <vt:lpstr>14.3 Ejecutando sentencias en la base de datos</vt:lpstr>
      <vt:lpstr>14.3 Ejecutando sentencias en la base de datos</vt:lpstr>
      <vt:lpstr>14.3 Ejecutando sentencias en la base de datos</vt:lpstr>
      <vt:lpstr>14.3.1. Inserción, actualización y borrado de datos</vt:lpstr>
      <vt:lpstr>14.3.1. Inserción, actualización y borrado de datos</vt:lpstr>
      <vt:lpstr>14.3.1. Inserción, actualización y borrado de datos</vt:lpstr>
      <vt:lpstr>14.3.1. Inserción, actualización y borrado de datos</vt:lpstr>
      <vt:lpstr>14.3.1. Inserción, actualización y borrado de datos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14.3.2. Consultas en la base de datos: SELECT</vt:lpstr>
      <vt:lpstr>14.3.4. Inserción, actualización y borrado de  datos usando ResultSet</vt:lpstr>
      <vt:lpstr>14.3.4. Inserción, actualización y borrado de  datos usando ResultSet</vt:lpstr>
      <vt:lpstr>14.3.4. Inserción, actualización y borrado de  datos usando ResultSet</vt:lpstr>
      <vt:lpstr>14.3.4. Inserción, actualización y borrado de  datos usando ResultSet</vt:lpstr>
      <vt:lpstr>14.3.4. Inserción, actualización y borrado de  datos usando ResultSet</vt:lpstr>
      <vt:lpstr>14.3.4.1. Ejemplo de Update</vt:lpstr>
      <vt:lpstr>14.3.4.2. Ejemplo de borrado de datos usando ResultSet</vt:lpstr>
      <vt:lpstr>14.3.5. PreparedStatement</vt:lpstr>
      <vt:lpstr>14.3.5. PreparedStatement</vt:lpstr>
      <vt:lpstr>14.3.5. PreparedStatement</vt:lpstr>
      <vt:lpstr>14.3.5.1 INSERT con PreparedStatement.</vt:lpstr>
      <vt:lpstr>14.3.5.1 INSERT con PreparedStatement.</vt:lpstr>
      <vt:lpstr>14.4. Transacciones</vt:lpstr>
      <vt:lpstr>14.4. Transacciones</vt:lpstr>
      <vt:lpstr>14.4. Transacciones</vt:lpstr>
      <vt:lpstr>14.4. Transacciones</vt:lpstr>
      <vt:lpstr>14.4.1 Ejemplo de transacción bancaria </vt:lpstr>
      <vt:lpstr>14.4.1 Ejemplo de transacción bancaria </vt:lpstr>
      <vt:lpstr>14.4.1 Ejemplo de transacción bancaria </vt:lpstr>
      <vt:lpstr>14.4.1 Ejemplo de transacción bancaria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Angel</cp:lastModifiedBy>
  <cp:revision>381</cp:revision>
  <dcterms:created xsi:type="dcterms:W3CDTF">2012-09-14T09:01:05Z</dcterms:created>
  <dcterms:modified xsi:type="dcterms:W3CDTF">2021-12-09T14:44:40Z</dcterms:modified>
</cp:coreProperties>
</file>